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45" r:id="rId2"/>
    <p:sldId id="344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6" r:id="rId53"/>
    <p:sldId id="398" r:id="rId54"/>
    <p:sldId id="399" r:id="rId55"/>
    <p:sldId id="400" r:id="rId56"/>
    <p:sldId id="401" r:id="rId57"/>
    <p:sldId id="402" r:id="rId58"/>
    <p:sldId id="404" r:id="rId59"/>
    <p:sldId id="405" r:id="rId60"/>
    <p:sldId id="406" r:id="rId61"/>
    <p:sldId id="407" r:id="rId62"/>
    <p:sldId id="408" r:id="rId63"/>
    <p:sldId id="426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19" r:id="rId75"/>
    <p:sldId id="420" r:id="rId76"/>
    <p:sldId id="421" r:id="rId77"/>
    <p:sldId id="422" r:id="rId78"/>
    <p:sldId id="424" r:id="rId79"/>
    <p:sldId id="425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FFFFFF"/>
    <a:srgbClr val="DBB84F"/>
    <a:srgbClr val="0070C0"/>
    <a:srgbClr val="CCEBF5"/>
    <a:srgbClr val="0091CA"/>
    <a:srgbClr val="0086C6"/>
    <a:srgbClr val="FF6464"/>
    <a:srgbClr val="FF5050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61" autoAdjust="0"/>
    <p:restoredTop sz="94612" autoAdjust="0"/>
  </p:normalViewPr>
  <p:slideViewPr>
    <p:cSldViewPr snapToGrid="0">
      <p:cViewPr varScale="1">
        <p:scale>
          <a:sx n="87" d="100"/>
          <a:sy n="87" d="100"/>
        </p:scale>
        <p:origin x="315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F37C8-539B-44D8-B8E8-4F072A5FCBC9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E697B-C2DC-442E-8851-82917CB0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7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261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假设我们有个函数</a:t>
            </a:r>
            <a:r>
              <a:rPr lang="en-US" altLang="zh-CN" dirty="0"/>
              <a:t>f</a:t>
            </a:r>
            <a:r>
              <a:rPr lang="zh-CN" altLang="en-US" dirty="0"/>
              <a:t>（）判断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是不是解，是则</a:t>
            </a:r>
            <a:r>
              <a:rPr lang="en-US" altLang="zh-CN" dirty="0"/>
              <a:t>f(</a:t>
            </a:r>
            <a:r>
              <a:rPr lang="en-US" altLang="zh-CN" dirty="0" err="1"/>
              <a:t>i</a:t>
            </a:r>
            <a:r>
              <a:rPr lang="en-US" altLang="zh-CN" dirty="0"/>
              <a:t>) 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，否则</a:t>
            </a:r>
            <a:r>
              <a:rPr lang="en-US" altLang="zh-CN" dirty="0"/>
              <a:t>0 </a:t>
            </a:r>
            <a:r>
              <a:rPr lang="zh-CN" altLang="en-US" dirty="0"/>
              <a:t>（对这个问题</a:t>
            </a:r>
            <a:r>
              <a:rPr lang="en-US" altLang="zh-CN" dirty="0"/>
              <a:t>f(</a:t>
            </a:r>
            <a:r>
              <a:rPr lang="en-US" altLang="zh-CN" dirty="0" err="1"/>
              <a:t>i</a:t>
            </a:r>
            <a:r>
              <a:rPr lang="en-US" altLang="zh-CN" dirty="0"/>
              <a:t>) </a:t>
            </a:r>
            <a:r>
              <a:rPr lang="zh-CN" altLang="en-US" dirty="0"/>
              <a:t>就是 </a:t>
            </a:r>
            <a:r>
              <a:rPr lang="en-US" altLang="zh-CN" dirty="0"/>
              <a:t>{ if(</a:t>
            </a:r>
            <a:r>
              <a:rPr lang="en-US" altLang="zh-CN" dirty="0" err="1"/>
              <a:t>i</a:t>
            </a:r>
            <a:r>
              <a:rPr lang="en-US" altLang="zh-CN" dirty="0"/>
              <a:t>==3) return 1; else return 0; }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那么</a:t>
            </a:r>
            <a:r>
              <a:rPr lang="en-US" altLang="zh-CN" dirty="0"/>
              <a:t>Oracle</a:t>
            </a:r>
            <a:r>
              <a:rPr lang="zh-CN" altLang="en-US" dirty="0"/>
              <a:t>的作用就是根据</a:t>
            </a:r>
            <a:r>
              <a:rPr lang="en-US" altLang="zh-CN" dirty="0"/>
              <a:t>f() </a:t>
            </a:r>
            <a:r>
              <a:rPr lang="zh-CN" altLang="en-US" dirty="0"/>
              <a:t>的结果来保持不变（不是解），或者</a:t>
            </a:r>
            <a:r>
              <a:rPr lang="zh-CN" altLang="en-US" b="1" dirty="0"/>
              <a:t>翻转相位</a:t>
            </a:r>
            <a:r>
              <a:rPr lang="zh-CN" altLang="en-US" dirty="0"/>
              <a:t>（是解）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对我们的情况来说（找到 </a:t>
            </a:r>
            <a:r>
              <a:rPr lang="en-US" altLang="zh-CN" dirty="0"/>
              <a:t>3</a:t>
            </a:r>
            <a:r>
              <a:rPr lang="zh-CN" altLang="en-US" dirty="0"/>
              <a:t>（</a:t>
            </a:r>
            <a:r>
              <a:rPr lang="en-US" altLang="zh-CN" dirty="0"/>
              <a:t>|11&gt;</a:t>
            </a:r>
            <a:r>
              <a:rPr lang="zh-CN" altLang="en-US" dirty="0"/>
              <a:t>））</a:t>
            </a:r>
            <a:r>
              <a:rPr lang="en-US" altLang="zh-CN" dirty="0"/>
              <a:t>, </a:t>
            </a:r>
            <a:r>
              <a:rPr lang="zh-CN" altLang="en-US" dirty="0"/>
              <a:t>应该有 </a:t>
            </a:r>
            <a:r>
              <a:rPr lang="en-US" altLang="zh-CN" dirty="0"/>
              <a:t>O|00&gt; = |00&gt;, O|01&gt; = |01&gt;, O|10&gt; = |10&gt;, </a:t>
            </a:r>
            <a:r>
              <a:rPr lang="en-US" altLang="zh-CN" b="1" dirty="0"/>
              <a:t>O|11&gt; = -|11&gt;</a:t>
            </a:r>
          </a:p>
          <a:p>
            <a:endParaRPr lang="en-US" altLang="zh-CN" b="1" dirty="0"/>
          </a:p>
          <a:p>
            <a:r>
              <a:rPr lang="en-US" altLang="zh-CN" b="1" dirty="0" err="1"/>
              <a:t>O|x</a:t>
            </a:r>
            <a:r>
              <a:rPr lang="en-US" altLang="zh-CN" b="1" dirty="0"/>
              <a:t>&gt; = (-1) ^ (f(x)) |x&gt;  </a:t>
            </a:r>
          </a:p>
          <a:p>
            <a:r>
              <a:rPr lang="en-US" altLang="zh-CN" b="1" dirty="0"/>
              <a:t>f(x) = { </a:t>
            </a:r>
          </a:p>
          <a:p>
            <a:r>
              <a:rPr lang="en-US" altLang="zh-CN" b="1" dirty="0"/>
              <a:t>If(x ==3) return 1</a:t>
            </a:r>
          </a:p>
          <a:p>
            <a:r>
              <a:rPr lang="en-US" altLang="zh-CN" b="1" dirty="0"/>
              <a:t>Else return 0</a:t>
            </a:r>
          </a:p>
          <a:p>
            <a:r>
              <a:rPr lang="en-US" altLang="zh-CN" b="1" dirty="0"/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46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Oracle </a:t>
            </a:r>
            <a:r>
              <a:rPr lang="zh-CN" altLang="en-US" dirty="0"/>
              <a:t>的矩阵可以统一表示成右上角的样子，可以看下面的例子更好懂些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下左就是我们需要的一个查找</a:t>
            </a:r>
            <a:r>
              <a:rPr lang="en-US" altLang="zh-CN" dirty="0"/>
              <a:t>3</a:t>
            </a:r>
            <a:r>
              <a:rPr lang="zh-CN" altLang="en-US" dirty="0"/>
              <a:t>的 </a:t>
            </a:r>
            <a:r>
              <a:rPr lang="en-US" altLang="zh-CN" dirty="0"/>
              <a:t>Oracle (Oracle </a:t>
            </a:r>
            <a:r>
              <a:rPr lang="zh-CN" altLang="en-US" dirty="0"/>
              <a:t>怎么设计可能是个比较麻烦的话题，这边我们就介绍原理，就直接说我们可以构造出这样一个 </a:t>
            </a:r>
            <a:r>
              <a:rPr lang="en-US" altLang="zh-CN" dirty="0"/>
              <a:t>Oracle)</a:t>
            </a:r>
          </a:p>
          <a:p>
            <a:r>
              <a:rPr lang="zh-CN" altLang="en-US" dirty="0"/>
              <a:t>它对应的矩阵就是右中的图，可以看到，对角线的元素分别对应</a:t>
            </a:r>
            <a:r>
              <a:rPr lang="en-US" altLang="zh-CN" dirty="0"/>
              <a:t>f(|00&gt;),f( |01&gt;), f(|10&gt;), f(|11&gt;), </a:t>
            </a:r>
            <a:r>
              <a:rPr lang="zh-CN" altLang="en-US" dirty="0"/>
              <a:t>因为这里只有</a:t>
            </a:r>
            <a:r>
              <a:rPr lang="en-US" altLang="zh-CN" dirty="0"/>
              <a:t>3</a:t>
            </a:r>
            <a:r>
              <a:rPr lang="zh-CN" altLang="en-US" dirty="0"/>
              <a:t>是解，所以只有最后一个对角线元素是</a:t>
            </a:r>
            <a:r>
              <a:rPr lang="en-US" altLang="zh-CN" dirty="0"/>
              <a:t>-1</a:t>
            </a:r>
          </a:p>
          <a:p>
            <a:endParaRPr lang="en-US" altLang="zh-CN" dirty="0"/>
          </a:p>
          <a:p>
            <a:r>
              <a:rPr lang="zh-CN" altLang="en-US" dirty="0"/>
              <a:t>右下图证明了这个</a:t>
            </a:r>
            <a:r>
              <a:rPr lang="en-US" altLang="zh-CN" dirty="0"/>
              <a:t>Oracle </a:t>
            </a:r>
            <a:r>
              <a:rPr lang="zh-CN" altLang="en-US" dirty="0"/>
              <a:t>的效果，可以看到，</a:t>
            </a:r>
            <a:r>
              <a:rPr lang="en-US" altLang="zh-CN" dirty="0"/>
              <a:t> </a:t>
            </a:r>
            <a:r>
              <a:rPr lang="zh-CN" altLang="en-US" dirty="0"/>
              <a:t>只把</a:t>
            </a:r>
            <a:r>
              <a:rPr lang="en-US" altLang="zh-CN" dirty="0"/>
              <a:t>|11&gt; </a:t>
            </a:r>
            <a:r>
              <a:rPr lang="zh-CN" altLang="en-US" dirty="0"/>
              <a:t>态的相位翻转了（乘了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567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翻转相位完接下来就是振幅的一个调整，调整的效果就是剥削其他不是解的态的振幅，加到解身上。而且你还可以看到，这一步骤还把翻转之后的相位又翻回来了。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下面介绍这一步骤怎么实现的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0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调整的过程有些麻烦，使用了这样一组算子：</a:t>
            </a:r>
            <a:r>
              <a:rPr lang="en-US" altLang="zh-CN" dirty="0"/>
              <a:t>HRH</a:t>
            </a:r>
            <a:r>
              <a:rPr lang="zh-CN" altLang="en-US" dirty="0"/>
              <a:t>（合起来叫扩散算子，</a:t>
            </a:r>
            <a:r>
              <a:rPr lang="en-US" altLang="zh-CN" dirty="0"/>
              <a:t>diffuser </a:t>
            </a:r>
            <a:r>
              <a:rPr lang="zh-CN" altLang="en-US" dirty="0"/>
              <a:t>算子）。其中</a:t>
            </a:r>
            <a:r>
              <a:rPr lang="en-US" altLang="zh-CN" dirty="0"/>
              <a:t>H</a:t>
            </a:r>
            <a:r>
              <a:rPr lang="zh-CN" altLang="en-US" dirty="0"/>
              <a:t>就是</a:t>
            </a:r>
            <a:r>
              <a:rPr lang="en-US" altLang="zh-CN" dirty="0"/>
              <a:t>Hadamard</a:t>
            </a:r>
            <a:r>
              <a:rPr lang="zh-CN" altLang="en-US" dirty="0"/>
              <a:t>门，</a:t>
            </a:r>
            <a:r>
              <a:rPr lang="en-US" altLang="zh-CN" dirty="0"/>
              <a:t>R</a:t>
            </a:r>
            <a:r>
              <a:rPr lang="zh-CN" altLang="en-US" dirty="0"/>
              <a:t>是一个被称为</a:t>
            </a:r>
            <a:r>
              <a:rPr lang="zh-CN" altLang="en-US" b="1" dirty="0"/>
              <a:t>条件相移算子</a:t>
            </a:r>
            <a:r>
              <a:rPr lang="zh-CN" altLang="en-US" dirty="0"/>
              <a:t>的算子（效果分析见后面）。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 </a:t>
            </a:r>
            <a:r>
              <a:rPr lang="zh-CN" altLang="en-US" dirty="0"/>
              <a:t>的组成就是上面虚线框里内容。具体来说，对我们考虑的两个</a:t>
            </a:r>
            <a:r>
              <a:rPr lang="en-US" altLang="zh-CN" dirty="0"/>
              <a:t>qubit </a:t>
            </a:r>
            <a:r>
              <a:rPr lang="zh-CN" altLang="en-US" dirty="0"/>
              <a:t>情况，</a:t>
            </a:r>
            <a:r>
              <a:rPr lang="en-US" altLang="zh-CN" dirty="0"/>
              <a:t>R</a:t>
            </a:r>
            <a:r>
              <a:rPr lang="zh-CN" altLang="en-US" dirty="0"/>
              <a:t>如下面计算所示，它应该是一个第一个对角线元是</a:t>
            </a:r>
            <a:r>
              <a:rPr lang="en-US" altLang="zh-CN" dirty="0"/>
              <a:t>1</a:t>
            </a:r>
            <a:r>
              <a:rPr lang="zh-CN" altLang="en-US" dirty="0"/>
              <a:t>，剩下对角线元都是</a:t>
            </a:r>
            <a:r>
              <a:rPr lang="en-US" altLang="zh-CN" dirty="0"/>
              <a:t>-1</a:t>
            </a:r>
            <a:r>
              <a:rPr lang="zh-CN" altLang="en-US" dirty="0"/>
              <a:t>的算子。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054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首先，给出了</a:t>
            </a:r>
            <a:r>
              <a:rPr lang="en-US" altLang="zh-CN" dirty="0"/>
              <a:t>2 qubit </a:t>
            </a:r>
            <a:r>
              <a:rPr lang="zh-CN" altLang="en-US" dirty="0"/>
              <a:t>时候的条件相移算子的线路，右中打印了这个算子对应的矩阵，可以看到和前面分析的一样。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右下是</a:t>
            </a:r>
            <a:r>
              <a:rPr lang="en-US" altLang="zh-CN" dirty="0"/>
              <a:t>apply</a:t>
            </a:r>
            <a:r>
              <a:rPr lang="zh-CN" altLang="en-US" dirty="0"/>
              <a:t>之后的结果（注意这里给的是 如果先运用 </a:t>
            </a:r>
            <a:r>
              <a:rPr lang="en-US" altLang="zh-CN" dirty="0"/>
              <a:t>Oracle </a:t>
            </a:r>
            <a:r>
              <a:rPr lang="zh-CN" altLang="en-US" dirty="0"/>
              <a:t>再运用 </a:t>
            </a:r>
            <a:r>
              <a:rPr lang="en-US" altLang="zh-CN" dirty="0"/>
              <a:t>R </a:t>
            </a:r>
            <a:r>
              <a:rPr lang="zh-CN" altLang="en-US" dirty="0"/>
              <a:t>之后的结果。当然实际上我们用的是 </a:t>
            </a:r>
            <a:r>
              <a:rPr lang="en-US" altLang="zh-CN" dirty="0"/>
              <a:t>HRH</a:t>
            </a:r>
            <a:r>
              <a:rPr lang="zh-CN" altLang="en-US" dirty="0"/>
              <a:t>），可以看到除了</a:t>
            </a:r>
            <a:r>
              <a:rPr lang="en-US" altLang="zh-CN" dirty="0"/>
              <a:t>|00&gt;</a:t>
            </a:r>
            <a:r>
              <a:rPr lang="zh-CN" altLang="en-US" dirty="0"/>
              <a:t>以外的状态都被乘了</a:t>
            </a:r>
            <a:r>
              <a:rPr lang="en-US" altLang="zh-CN" dirty="0"/>
              <a:t>-1</a:t>
            </a:r>
            <a:r>
              <a:rPr lang="zh-CN" altLang="en-US" dirty="0"/>
              <a:t>（发生相位移动），</a:t>
            </a:r>
            <a:endParaRPr lang="en-US" altLang="zh-CN" dirty="0"/>
          </a:p>
          <a:p>
            <a:r>
              <a:rPr lang="zh-CN" altLang="en-US" dirty="0"/>
              <a:t>注意，</a:t>
            </a:r>
            <a:r>
              <a:rPr lang="en-US" altLang="zh-CN" dirty="0"/>
              <a:t>|11&gt;</a:t>
            </a:r>
            <a:r>
              <a:rPr lang="zh-CN" altLang="en-US" dirty="0"/>
              <a:t>本来经过</a:t>
            </a:r>
            <a:r>
              <a:rPr lang="en-US" altLang="zh-CN" dirty="0"/>
              <a:t>Oracle </a:t>
            </a:r>
            <a:r>
              <a:rPr lang="zh-CN" altLang="en-US" dirty="0"/>
              <a:t>变成</a:t>
            </a:r>
            <a:r>
              <a:rPr lang="en-US" altLang="zh-CN" dirty="0"/>
              <a:t>-1</a:t>
            </a:r>
            <a:r>
              <a:rPr lang="zh-CN" altLang="en-US" dirty="0"/>
              <a:t>，这里又经过</a:t>
            </a:r>
            <a:r>
              <a:rPr lang="en-US" altLang="zh-CN" dirty="0"/>
              <a:t>R</a:t>
            </a:r>
            <a:r>
              <a:rPr lang="zh-CN" altLang="en-US" dirty="0"/>
              <a:t>被翻回来了。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再仔细看下红线的句子就知道了，</a:t>
            </a:r>
            <a:r>
              <a:rPr lang="en-US" altLang="zh-CN" dirty="0"/>
              <a:t>R </a:t>
            </a:r>
            <a:r>
              <a:rPr lang="zh-CN" altLang="en-US" dirty="0"/>
              <a:t>为什么叫条件（如果不是全</a:t>
            </a:r>
            <a:r>
              <a:rPr lang="en-US" altLang="zh-CN" dirty="0"/>
              <a:t>0</a:t>
            </a:r>
            <a:r>
              <a:rPr lang="zh-CN" altLang="en-US" dirty="0"/>
              <a:t>的态）相移（就乘</a:t>
            </a:r>
            <a:r>
              <a:rPr lang="en-US" altLang="zh-CN" dirty="0"/>
              <a:t>-1</a:t>
            </a:r>
            <a:r>
              <a:rPr lang="zh-CN" altLang="en-US" dirty="0"/>
              <a:t>，也就是相位翻转）算子。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307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前面已知</a:t>
            </a:r>
            <a:r>
              <a:rPr lang="en-US" altLang="zh-CN" dirty="0"/>
              <a:t>R</a:t>
            </a:r>
            <a:r>
              <a:rPr lang="zh-CN" altLang="en-US" dirty="0"/>
              <a:t>了，前后加上</a:t>
            </a:r>
            <a:r>
              <a:rPr lang="en-US" altLang="zh-CN" dirty="0"/>
              <a:t>H</a:t>
            </a:r>
            <a:r>
              <a:rPr lang="zh-CN" altLang="en-US" dirty="0"/>
              <a:t>就得到</a:t>
            </a:r>
            <a:r>
              <a:rPr lang="en-US" altLang="zh-CN" dirty="0"/>
              <a:t>HRH </a:t>
            </a:r>
            <a:r>
              <a:rPr lang="zh-CN" altLang="en-US" dirty="0"/>
              <a:t>（为什么是</a:t>
            </a:r>
            <a:r>
              <a:rPr lang="en-US" altLang="zh-CN" dirty="0"/>
              <a:t>H</a:t>
            </a:r>
            <a:r>
              <a:rPr lang="zh-CN" altLang="en-US" dirty="0"/>
              <a:t>，后面的后面会解释）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 qubit </a:t>
            </a:r>
            <a:r>
              <a:rPr lang="zh-CN" altLang="en-US" dirty="0"/>
              <a:t>时候矩阵表示如右中，这边就直观看下</a:t>
            </a:r>
            <a:r>
              <a:rPr lang="en-US" altLang="zh-CN" dirty="0"/>
              <a:t>HRH</a:t>
            </a:r>
            <a:r>
              <a:rPr lang="zh-CN" altLang="en-US" dirty="0"/>
              <a:t>扩散算子啥样，效果见后面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188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这边介绍</a:t>
            </a:r>
            <a:r>
              <a:rPr lang="en-US" altLang="zh-CN" dirty="0"/>
              <a:t>HRH</a:t>
            </a:r>
            <a:r>
              <a:rPr lang="zh-CN" altLang="en-US" dirty="0"/>
              <a:t>（扩散算子，</a:t>
            </a:r>
            <a:r>
              <a:rPr lang="en-US" altLang="zh-CN" dirty="0"/>
              <a:t>diffuser </a:t>
            </a:r>
            <a:r>
              <a:rPr lang="zh-CN" altLang="en-US" dirty="0"/>
              <a:t>算子）的效果。右中给出了一个最一般情况下的 </a:t>
            </a:r>
            <a:r>
              <a:rPr lang="en-US" altLang="zh-CN" dirty="0"/>
              <a:t>2 qubit </a:t>
            </a:r>
            <a:r>
              <a:rPr lang="zh-CN" altLang="en-US" dirty="0"/>
              <a:t>的量子数据库，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首先先使用 </a:t>
            </a:r>
            <a:r>
              <a:rPr lang="en-US" altLang="zh-CN" dirty="0"/>
              <a:t>Oracle </a:t>
            </a:r>
            <a:r>
              <a:rPr lang="zh-CN" altLang="en-US" dirty="0"/>
              <a:t>将目标态翻转（这边还是找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接着使用</a:t>
            </a:r>
            <a:r>
              <a:rPr lang="en-US" altLang="zh-CN" dirty="0"/>
              <a:t>HRH </a:t>
            </a:r>
            <a:r>
              <a:rPr lang="zh-CN" altLang="en-US" dirty="0"/>
              <a:t>扩散算子，（下面的计算结果是 </a:t>
            </a:r>
            <a:r>
              <a:rPr lang="en-US" altLang="zh-CN" dirty="0"/>
              <a:t>HRHO · DB </a:t>
            </a:r>
            <a:r>
              <a:rPr lang="zh-CN" altLang="en-US" dirty="0"/>
              <a:t>的结果）可以得到右下的结果。可以看到，从其他态上面剥削了振幅加到了目标的解身上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对于我们的例子，</a:t>
            </a:r>
            <a:r>
              <a:rPr lang="en-US" altLang="zh-CN" dirty="0"/>
              <a:t>a=b=c=d = 1/2,</a:t>
            </a:r>
            <a:r>
              <a:rPr lang="zh-CN" altLang="en-US" dirty="0"/>
              <a:t> 代入可以得到经过这么一轮扩散之后，态变成了 （</a:t>
            </a:r>
            <a:r>
              <a:rPr lang="en-US" altLang="zh-CN" dirty="0"/>
              <a:t>0,0,0,1</a:t>
            </a:r>
            <a:r>
              <a:rPr lang="zh-CN" altLang="en-US" dirty="0"/>
              <a:t>），就是目标态。所以理论上对于这个问题只要一次 </a:t>
            </a:r>
            <a:r>
              <a:rPr lang="en-US" altLang="zh-CN" dirty="0" err="1"/>
              <a:t>Oracle+diffuser</a:t>
            </a:r>
            <a:r>
              <a:rPr lang="zh-CN" altLang="en-US" dirty="0"/>
              <a:t>（合称一次</a:t>
            </a:r>
            <a:r>
              <a:rPr lang="en-US" altLang="zh-CN" dirty="0"/>
              <a:t>Grover</a:t>
            </a:r>
            <a:r>
              <a:rPr lang="zh-CN" altLang="en-US" dirty="0"/>
              <a:t>迭代）</a:t>
            </a:r>
            <a:endParaRPr lang="en-US" altLang="zh-CN" dirty="0"/>
          </a:p>
          <a:p>
            <a:r>
              <a:rPr lang="zh-CN" altLang="en-US" dirty="0"/>
              <a:t>就可以达到目标（见后面）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81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扩散算子完成了我们前面提到的第二个步骤，振幅的调整，它会把不是解的态的振幅扩散到解身上。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回顾下，我们需要先 </a:t>
            </a:r>
            <a:r>
              <a:rPr lang="en-US" altLang="zh-CN" dirty="0"/>
              <a:t>Oracle </a:t>
            </a:r>
            <a:r>
              <a:rPr lang="zh-CN" altLang="en-US" dirty="0"/>
              <a:t>找到并翻转目标的态的相位。接着运用扩散算子，完成振幅的调整（对于目标态而言：放大）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这两个步骤合起来称一次 </a:t>
            </a:r>
            <a:r>
              <a:rPr lang="en-US" altLang="zh-CN" b="1" dirty="0"/>
              <a:t>Grover </a:t>
            </a:r>
            <a:r>
              <a:rPr lang="zh-CN" altLang="en-US" b="1" dirty="0"/>
              <a:t>迭代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921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</a:t>
            </a:r>
            <a:r>
              <a:rPr lang="en-US" altLang="zh-CN" dirty="0"/>
              <a:t>Oracle </a:t>
            </a:r>
            <a:r>
              <a:rPr lang="zh-CN" altLang="en-US" dirty="0"/>
              <a:t>翻转目标相位 之后运用 </a:t>
            </a:r>
            <a:r>
              <a:rPr lang="en-US" altLang="zh-CN" dirty="0"/>
              <a:t>HRH </a:t>
            </a:r>
            <a:r>
              <a:rPr lang="zh-CN" altLang="en-US" dirty="0"/>
              <a:t>扩散算子 合称一次 </a:t>
            </a:r>
            <a:r>
              <a:rPr lang="en-US" altLang="zh-CN" dirty="0"/>
              <a:t>Grover </a:t>
            </a:r>
            <a:r>
              <a:rPr lang="zh-CN" altLang="en-US" dirty="0"/>
              <a:t>迭代（也就是完成了一次查询）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821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完整线路和运行结果。 可以看到和前面理论推的一样，一次迭代后</a:t>
            </a:r>
            <a:r>
              <a:rPr lang="en-US" altLang="zh-CN" dirty="0"/>
              <a:t>100%</a:t>
            </a:r>
            <a:r>
              <a:rPr lang="zh-CN" altLang="en-US" dirty="0"/>
              <a:t>找到了目标态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64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寻找一个 </a:t>
            </a:r>
            <a:r>
              <a:rPr lang="en-US" altLang="zh-CN" dirty="0"/>
              <a:t>2^N </a:t>
            </a:r>
            <a:r>
              <a:rPr lang="zh-CN" altLang="en-US" dirty="0"/>
              <a:t>长的</a:t>
            </a:r>
            <a:r>
              <a:rPr lang="en-US" altLang="zh-CN" dirty="0"/>
              <a:t>0-1</a:t>
            </a:r>
            <a:r>
              <a:rPr lang="zh-CN" altLang="en-US" dirty="0"/>
              <a:t>串里，哪一位是</a:t>
            </a:r>
            <a:r>
              <a:rPr lang="en-US" altLang="zh-CN" dirty="0"/>
              <a:t>1(</a:t>
            </a:r>
            <a:r>
              <a:rPr lang="zh-CN" altLang="en-US" dirty="0"/>
              <a:t>不仅找到，还要知道第几位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经典环境下解决办法就是一位位的问，“这一位是不是</a:t>
            </a:r>
            <a:r>
              <a:rPr lang="en-US" altLang="zh-CN" dirty="0"/>
              <a:t>1</a:t>
            </a:r>
            <a:r>
              <a:rPr lang="zh-CN" altLang="en-US" dirty="0"/>
              <a:t>”，是则输出对应的位数，结束；否则继续，显然最坏情况下就是每一位都要查找</a:t>
            </a:r>
            <a:endParaRPr lang="en-US" altLang="zh-CN" dirty="0"/>
          </a:p>
          <a:p>
            <a:r>
              <a:rPr lang="zh-CN" altLang="en-US" dirty="0"/>
              <a:t>这样的算法显然是 </a:t>
            </a:r>
            <a:r>
              <a:rPr lang="en-US" altLang="zh-CN" b="1" dirty="0"/>
              <a:t>θ(N)</a:t>
            </a:r>
            <a:r>
              <a:rPr lang="zh-CN" altLang="en-US" dirty="0"/>
              <a:t>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（最后一句讲的是 解的个数其实就是这个串和全</a:t>
            </a:r>
            <a:r>
              <a:rPr lang="en-US" altLang="zh-CN" dirty="0"/>
              <a:t>0</a:t>
            </a:r>
            <a:r>
              <a:rPr lang="zh-CN" altLang="en-US" dirty="0"/>
              <a:t>串的汉明距离，这个不重要）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75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一个有意思的问题就是，那如果我再查询一轮（再堆一组</a:t>
            </a:r>
            <a:r>
              <a:rPr lang="en-US" altLang="zh-CN" dirty="0"/>
              <a:t>Grover </a:t>
            </a:r>
            <a:r>
              <a:rPr lang="zh-CN" altLang="en-US" dirty="0"/>
              <a:t>迭代算子）会怎么样？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结果发现，居然变回最原始的，都是</a:t>
            </a:r>
            <a:r>
              <a:rPr lang="en-US" altLang="zh-CN" dirty="0"/>
              <a:t>1/4</a:t>
            </a:r>
            <a:r>
              <a:rPr lang="zh-CN" altLang="en-US" dirty="0"/>
              <a:t> 概率的情况了。所以难到 </a:t>
            </a:r>
            <a:r>
              <a:rPr lang="en-US" altLang="zh-CN" dirty="0"/>
              <a:t>Grover </a:t>
            </a:r>
            <a:r>
              <a:rPr lang="zh-CN" altLang="en-US" dirty="0"/>
              <a:t>迭代只要一次就行吗？不是，这个跟具体问题有关系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88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接下来举第二个例子，主要是再回顾下 </a:t>
            </a:r>
            <a:r>
              <a:rPr lang="en-US" altLang="zh-CN" dirty="0"/>
              <a:t>Grover </a:t>
            </a:r>
            <a:r>
              <a:rPr lang="zh-CN" altLang="en-US" dirty="0"/>
              <a:t>的流程，以及回答前面的问题：</a:t>
            </a:r>
            <a:r>
              <a:rPr lang="en-US" altLang="zh-CN" dirty="0"/>
              <a:t>Grover</a:t>
            </a:r>
            <a:r>
              <a:rPr lang="zh-CN" altLang="en-US" dirty="0"/>
              <a:t>迭代次数与具体问题有关系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这个例子是从</a:t>
            </a:r>
            <a:r>
              <a:rPr lang="en-US" altLang="zh-CN" dirty="0"/>
              <a:t>3 qubit </a:t>
            </a:r>
            <a:r>
              <a:rPr lang="zh-CN" altLang="en-US" dirty="0"/>
              <a:t>系统中找</a:t>
            </a:r>
            <a:r>
              <a:rPr lang="en-US" altLang="zh-CN" dirty="0"/>
              <a:t>6</a:t>
            </a:r>
            <a:r>
              <a:rPr lang="zh-CN" altLang="en-US" dirty="0"/>
              <a:t>（</a:t>
            </a:r>
            <a:r>
              <a:rPr lang="en-US" altLang="zh-CN" dirty="0"/>
              <a:t>|110&gt;</a:t>
            </a:r>
            <a:r>
              <a:rPr lang="zh-CN" altLang="en-US" dirty="0"/>
              <a:t>）</a:t>
            </a:r>
            <a:r>
              <a:rPr lang="en-US" altLang="zh-CN" dirty="0"/>
              <a:t>, </a:t>
            </a:r>
            <a:r>
              <a:rPr lang="zh-CN" altLang="en-US" dirty="0"/>
              <a:t>这里一样的 </a:t>
            </a:r>
            <a:r>
              <a:rPr lang="en-US" altLang="zh-CN" dirty="0"/>
              <a:t>Grover</a:t>
            </a:r>
            <a:r>
              <a:rPr lang="zh-CN" altLang="en-US" dirty="0"/>
              <a:t>算法步骤一：首先</a:t>
            </a:r>
            <a:r>
              <a:rPr lang="zh-CN" altLang="en-US" b="1" dirty="0"/>
              <a:t>制备叠加态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596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设计构造 </a:t>
            </a:r>
            <a:r>
              <a:rPr lang="en-US" altLang="zh-CN" b="0" dirty="0"/>
              <a:t>Oracle</a:t>
            </a:r>
            <a:r>
              <a:rPr lang="zh-CN" altLang="en-US" b="0" dirty="0"/>
              <a:t>，能够把目标态（这里是</a:t>
            </a:r>
            <a:r>
              <a:rPr lang="en-US" altLang="zh-CN" b="0" dirty="0"/>
              <a:t>6</a:t>
            </a:r>
            <a:r>
              <a:rPr lang="zh-CN" altLang="en-US" b="0" dirty="0"/>
              <a:t>）的相位翻转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995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实现</a:t>
            </a:r>
            <a:r>
              <a:rPr lang="en-US" altLang="zh-CN" b="0" dirty="0"/>
              <a:t>3qubit</a:t>
            </a:r>
            <a:r>
              <a:rPr lang="zh-CN" altLang="en-US" b="0" dirty="0"/>
              <a:t>的扩散算子，具体不解释了，就回顾下步骤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865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上面的 </a:t>
            </a:r>
            <a:r>
              <a:rPr lang="en-US" altLang="zh-CN" b="0" dirty="0"/>
              <a:t>|B&gt; </a:t>
            </a:r>
            <a:r>
              <a:rPr lang="zh-CN" altLang="en-US" b="0" dirty="0"/>
              <a:t>以及 </a:t>
            </a:r>
            <a:r>
              <a:rPr lang="en-US" altLang="zh-CN" b="0" dirty="0"/>
              <a:t>Reflect </a:t>
            </a:r>
            <a:r>
              <a:rPr lang="zh-CN" altLang="en-US" b="0" dirty="0"/>
              <a:t>什么的还有</a:t>
            </a:r>
            <a:r>
              <a:rPr lang="en-US" altLang="zh-CN" b="0" dirty="0"/>
              <a:t>k=O()</a:t>
            </a:r>
            <a:r>
              <a:rPr lang="zh-CN" altLang="en-US" b="0" dirty="0"/>
              <a:t>我后面解释，这边主要强调大致的步骤。这边就是步骤二，运行多轮 </a:t>
            </a:r>
            <a:r>
              <a:rPr lang="en-US" altLang="zh-CN" b="0" dirty="0"/>
              <a:t>Grover </a:t>
            </a:r>
            <a:r>
              <a:rPr lang="zh-CN" altLang="en-US" b="0" dirty="0"/>
              <a:t>迭代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/>
          </a:p>
          <a:p>
            <a:r>
              <a:rPr lang="en-US" altLang="zh-CN" b="0" dirty="0"/>
              <a:t>Oracle + </a:t>
            </a:r>
            <a:r>
              <a:rPr lang="zh-CN" altLang="en-US" b="0" dirty="0"/>
              <a:t>扩散算子 是一个 </a:t>
            </a:r>
            <a:r>
              <a:rPr lang="en-US" altLang="zh-CN" b="0" dirty="0"/>
              <a:t>Grover </a:t>
            </a:r>
            <a:r>
              <a:rPr lang="zh-CN" altLang="en-US" b="0" dirty="0"/>
              <a:t>迭代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实际的使用中 </a:t>
            </a:r>
            <a:r>
              <a:rPr lang="en-US" altLang="zh-CN" b="0" dirty="0"/>
              <a:t>Grover </a:t>
            </a:r>
            <a:r>
              <a:rPr lang="zh-CN" altLang="en-US" b="0" dirty="0"/>
              <a:t>算法可能需要多次 </a:t>
            </a:r>
            <a:r>
              <a:rPr lang="en-US" altLang="zh-CN" b="0" dirty="0"/>
              <a:t>Grover </a:t>
            </a:r>
            <a:r>
              <a:rPr lang="zh-CN" altLang="en-US" b="0" dirty="0"/>
              <a:t>迭代，（具体多少次我后面解释）</a:t>
            </a:r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015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步骤三 测量 验证结果是不是真的解（如果是，算法成功）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可以看到，对于在</a:t>
            </a:r>
            <a:r>
              <a:rPr lang="en-US" altLang="zh-CN" dirty="0"/>
              <a:t>3qubit </a:t>
            </a:r>
            <a:r>
              <a:rPr lang="zh-CN" altLang="en-US" dirty="0"/>
              <a:t>空间下查找</a:t>
            </a:r>
            <a:r>
              <a:rPr lang="en-US" altLang="zh-CN" dirty="0"/>
              <a:t>6</a:t>
            </a:r>
            <a:r>
              <a:rPr lang="zh-CN" altLang="en-US" dirty="0"/>
              <a:t>（</a:t>
            </a:r>
            <a:r>
              <a:rPr lang="en-US" altLang="zh-CN" dirty="0"/>
              <a:t>|110&gt;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经过两轮之后的结果是最好的。而且第三轮的结果还不如第一轮的。</a:t>
            </a:r>
            <a:endParaRPr lang="en-US" altLang="zh-CN" dirty="0"/>
          </a:p>
          <a:p>
            <a:r>
              <a:rPr lang="zh-CN" altLang="en-US" dirty="0"/>
              <a:t>可见这个</a:t>
            </a:r>
            <a:r>
              <a:rPr lang="en-US" altLang="zh-CN" dirty="0"/>
              <a:t>Grover </a:t>
            </a:r>
            <a:r>
              <a:rPr lang="zh-CN" altLang="en-US" dirty="0"/>
              <a:t>迭代的轮次是与具体问题有关系，而且轮次</a:t>
            </a:r>
            <a:r>
              <a:rPr lang="en-US" altLang="zh-CN" dirty="0"/>
              <a:t>k</a:t>
            </a:r>
            <a:r>
              <a:rPr lang="zh-CN" altLang="en-US" dirty="0"/>
              <a:t>没选择好的话会很影响</a:t>
            </a:r>
            <a:r>
              <a:rPr lang="en-US" altLang="zh-CN" dirty="0"/>
              <a:t>Grover</a:t>
            </a:r>
            <a:r>
              <a:rPr lang="zh-CN" altLang="en-US" dirty="0"/>
              <a:t>算法的成功率。也并不是越多越好。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具体的迭代次数的分析我来讲，这边就突出确认轮次很关键，不然效果不好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828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r>
              <a:rPr lang="en-US" altLang="zh-CN" dirty="0"/>
              <a:t>Grover</a:t>
            </a:r>
            <a:r>
              <a:rPr lang="zh-CN" altLang="en-US" dirty="0"/>
              <a:t>算法的步骤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406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（这部分在</a:t>
            </a:r>
            <a:r>
              <a:rPr lang="en-US" altLang="zh-CN" dirty="0"/>
              <a:t>7.3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事实上，</a:t>
            </a:r>
            <a:r>
              <a:rPr lang="en-US" altLang="zh-CN" dirty="0"/>
              <a:t>Grover </a:t>
            </a:r>
            <a:r>
              <a:rPr lang="zh-CN" altLang="en-US" dirty="0"/>
              <a:t>算法可以推广为更一般的情况，前面我们一直在用 </a:t>
            </a:r>
            <a:r>
              <a:rPr lang="en-US" altLang="zh-CN" dirty="0"/>
              <a:t>H </a:t>
            </a:r>
            <a:r>
              <a:rPr lang="zh-CN" altLang="en-US" dirty="0"/>
              <a:t>门构建初始态（初始的叠加态），可是如果初始的态更加复杂，并不是均匀的叠加呢？比如前面的</a:t>
            </a:r>
            <a:endParaRPr lang="en-US" altLang="zh-CN" dirty="0"/>
          </a:p>
          <a:p>
            <a:r>
              <a:rPr lang="en-US" altLang="zh-CN" dirty="0"/>
              <a:t>DB = a|00&gt; + b|01&gt; + c|10&gt; + d|11&gt; </a:t>
            </a:r>
            <a:r>
              <a:rPr lang="zh-CN" altLang="en-US" dirty="0"/>
              <a:t>假设我们使用一个算法 </a:t>
            </a:r>
            <a:r>
              <a:rPr lang="en-US" altLang="zh-CN" dirty="0"/>
              <a:t>A </a:t>
            </a:r>
            <a:r>
              <a:rPr lang="zh-CN" altLang="en-US" dirty="0"/>
              <a:t>构造我们的初始态，而不是</a:t>
            </a:r>
            <a:r>
              <a:rPr lang="en-US" altLang="zh-CN" dirty="0"/>
              <a:t>H</a:t>
            </a:r>
            <a:r>
              <a:rPr lang="zh-CN" altLang="en-US" dirty="0"/>
              <a:t>，经过简单改造后可以得到这个更加一般的算法：振幅放大算法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前面我们构造扩散算子时候使用的是 </a:t>
            </a:r>
            <a:r>
              <a:rPr lang="en-US" altLang="zh-CN" dirty="0"/>
              <a:t>HRH</a:t>
            </a:r>
            <a:r>
              <a:rPr lang="zh-CN" altLang="en-US" dirty="0"/>
              <a:t>，这里为什么是</a:t>
            </a:r>
            <a:r>
              <a:rPr lang="en-US" altLang="zh-CN" dirty="0"/>
              <a:t>H</a:t>
            </a:r>
            <a:r>
              <a:rPr lang="zh-CN" altLang="en-US" dirty="0"/>
              <a:t>呢，从振幅放大算法可以看出来，</a:t>
            </a:r>
            <a:r>
              <a:rPr lang="en-US" altLang="zh-CN" dirty="0"/>
              <a:t>H</a:t>
            </a:r>
            <a:r>
              <a:rPr lang="zh-CN" altLang="en-US" dirty="0"/>
              <a:t>不是瞎选的，正因为我们选用 </a:t>
            </a:r>
            <a:r>
              <a:rPr lang="en-US" altLang="zh-CN" dirty="0"/>
              <a:t>H </a:t>
            </a:r>
            <a:r>
              <a:rPr lang="zh-CN" altLang="en-US" dirty="0"/>
              <a:t>来初始化状态，所以扩散算子中会用到</a:t>
            </a:r>
            <a:r>
              <a:rPr lang="en-US" altLang="zh-CN" dirty="0"/>
              <a:t>H</a:t>
            </a:r>
          </a:p>
          <a:p>
            <a:r>
              <a:rPr lang="zh-CN" altLang="en-US" dirty="0"/>
              <a:t>对于更加一般的，用</a:t>
            </a:r>
            <a:r>
              <a:rPr lang="en-US" altLang="zh-CN" dirty="0"/>
              <a:t>A</a:t>
            </a:r>
            <a:r>
              <a:rPr lang="zh-CN" altLang="en-US" dirty="0"/>
              <a:t>初始化状态的情况，扩散算子就需要改成 </a:t>
            </a:r>
            <a:r>
              <a:rPr lang="en-US" altLang="zh-CN" dirty="0"/>
              <a:t>ARA^(-1) </a:t>
            </a:r>
            <a:r>
              <a:rPr lang="zh-CN" altLang="en-US" dirty="0"/>
              <a:t>（注意</a:t>
            </a:r>
            <a:r>
              <a:rPr lang="en-US" altLang="zh-CN" dirty="0"/>
              <a:t>H = H^-1 </a:t>
            </a:r>
            <a:r>
              <a:rPr lang="zh-CN" altLang="en-US" dirty="0"/>
              <a:t>所以原来是 </a:t>
            </a:r>
            <a:r>
              <a:rPr lang="en-US" altLang="zh-CN" dirty="0"/>
              <a:t>HRH)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01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下面的例子表明需要使用 </a:t>
            </a:r>
            <a:r>
              <a:rPr lang="en-US" altLang="zh-CN" dirty="0"/>
              <a:t>ARA-1</a:t>
            </a:r>
            <a:r>
              <a:rPr lang="zh-CN" altLang="en-US" dirty="0"/>
              <a:t>而不是一直用</a:t>
            </a:r>
            <a:r>
              <a:rPr lang="en-US" altLang="zh-CN" dirty="0"/>
              <a:t>HRH</a:t>
            </a:r>
            <a:r>
              <a:rPr lang="zh-CN" altLang="en-US" dirty="0"/>
              <a:t>：这个例子中我们没有使用</a:t>
            </a:r>
            <a:r>
              <a:rPr lang="en-US" altLang="zh-CN" dirty="0"/>
              <a:t>H</a:t>
            </a:r>
            <a:r>
              <a:rPr lang="zh-CN" altLang="en-US" dirty="0"/>
              <a:t>来制备初始态，上面红框里的就是用来制备初始态的一个算法 </a:t>
            </a:r>
            <a:r>
              <a:rPr lang="en-US" altLang="zh-CN" dirty="0"/>
              <a:t>A</a:t>
            </a:r>
          </a:p>
          <a:p>
            <a:endParaRPr lang="en-US" altLang="zh-CN" dirty="0"/>
          </a:p>
          <a:p>
            <a:r>
              <a:rPr lang="zh-CN" altLang="en-US" dirty="0"/>
              <a:t>假设我们目标还是找</a:t>
            </a:r>
            <a:r>
              <a:rPr lang="en-US" altLang="zh-CN" dirty="0"/>
              <a:t>3 ,</a:t>
            </a:r>
            <a:r>
              <a:rPr lang="zh-CN" altLang="en-US" dirty="0"/>
              <a:t>左下图证明我们制备的这个态中还有</a:t>
            </a:r>
            <a:r>
              <a:rPr lang="en-US" altLang="zh-CN" dirty="0"/>
              <a:t>3(|11&gt;)</a:t>
            </a:r>
            <a:r>
              <a:rPr lang="zh-CN" altLang="en-US" dirty="0"/>
              <a:t>，这个制备出来虽然看上去跟</a:t>
            </a:r>
            <a:r>
              <a:rPr lang="en-US" altLang="zh-CN" dirty="0"/>
              <a:t>H</a:t>
            </a:r>
            <a:r>
              <a:rPr lang="zh-CN" altLang="en-US" dirty="0"/>
              <a:t>一样，但是实际上相位不同，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如果我们还用 </a:t>
            </a:r>
            <a:r>
              <a:rPr lang="en-US" altLang="zh-CN" dirty="0"/>
              <a:t>HRH </a:t>
            </a:r>
            <a:r>
              <a:rPr lang="zh-CN" altLang="en-US" dirty="0"/>
              <a:t>就会发现，找不到正确的解（用的</a:t>
            </a:r>
            <a:r>
              <a:rPr lang="en-US" altLang="zh-CN" dirty="0"/>
              <a:t>Oracle</a:t>
            </a:r>
            <a:r>
              <a:rPr lang="zh-CN" altLang="en-US" dirty="0"/>
              <a:t>还是原来那个找</a:t>
            </a:r>
            <a:r>
              <a:rPr lang="en-US" altLang="zh-CN" dirty="0"/>
              <a:t>3</a:t>
            </a:r>
            <a:r>
              <a:rPr lang="zh-CN" altLang="en-US" dirty="0"/>
              <a:t>的，</a:t>
            </a:r>
            <a:r>
              <a:rPr lang="en-US" altLang="zh-CN" dirty="0"/>
              <a:t>Oracle</a:t>
            </a:r>
            <a:r>
              <a:rPr lang="zh-CN" altLang="en-US" dirty="0"/>
              <a:t>不需要改）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389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修改成</a:t>
            </a:r>
            <a:r>
              <a:rPr lang="en-US" altLang="zh-CN" dirty="0"/>
              <a:t>ARA-1</a:t>
            </a:r>
            <a:r>
              <a:rPr lang="zh-CN" altLang="en-US" dirty="0"/>
              <a:t>之后可以看到这回正确的找到了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0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这个问题实际上就好比你有</a:t>
            </a:r>
            <a:r>
              <a:rPr lang="en-US" altLang="zh-CN" dirty="0"/>
              <a:t>N</a:t>
            </a:r>
            <a:r>
              <a:rPr lang="zh-CN" altLang="en-US" dirty="0"/>
              <a:t>个没有顺序的目标，你去查找那个哪个目标满足你的条件（</a:t>
            </a:r>
            <a:r>
              <a:rPr lang="en-US" altLang="zh-CN" dirty="0" err="1"/>
              <a:t>eg.</a:t>
            </a:r>
            <a:r>
              <a:rPr lang="en-US" altLang="zh-CN" dirty="0"/>
              <a:t> </a:t>
            </a:r>
            <a:r>
              <a:rPr lang="zh-CN" altLang="en-US" dirty="0"/>
              <a:t>查找哪个箱子里有你要的东西）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没有顺序</a:t>
            </a:r>
            <a:r>
              <a:rPr lang="en-US" altLang="zh-CN" b="1" dirty="0"/>
              <a:t>(</a:t>
            </a:r>
            <a:r>
              <a:rPr lang="zh-CN" altLang="en-US" b="1" dirty="0"/>
              <a:t>无结构</a:t>
            </a:r>
            <a:r>
              <a:rPr lang="en-US" altLang="zh-CN" b="1" dirty="0"/>
              <a:t>) </a:t>
            </a:r>
            <a:r>
              <a:rPr lang="zh-CN" altLang="en-US" dirty="0"/>
              <a:t>意味着对于你来说每个箱子里找到东西的概率是一样的，所以你</a:t>
            </a:r>
            <a:r>
              <a:rPr lang="zh-CN" altLang="en-US" u="sng" dirty="0"/>
              <a:t>不存在什么先看哪个箱子后看哪个箱子会更好的策略</a:t>
            </a:r>
            <a:r>
              <a:rPr lang="zh-CN" altLang="en-US" dirty="0"/>
              <a:t>。只能一个个看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Grover </a:t>
            </a:r>
            <a:r>
              <a:rPr lang="zh-CN" altLang="en-US" dirty="0"/>
              <a:t>可以把这类问题的复杂度（指查询次数）降到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O(√N)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，称作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二次加速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043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换句话说，我们前面讨论的 </a:t>
            </a:r>
            <a:r>
              <a:rPr lang="en-US" altLang="zh-CN" dirty="0"/>
              <a:t>Grover </a:t>
            </a:r>
            <a:r>
              <a:rPr lang="zh-CN" altLang="en-US" dirty="0"/>
              <a:t>算法是振幅放大算法的特例。在这个特例中我们选择初始化的算法为</a:t>
            </a:r>
            <a:r>
              <a:rPr lang="en-US" altLang="zh-CN" dirty="0"/>
              <a:t>H</a:t>
            </a:r>
            <a:r>
              <a:rPr lang="zh-CN" altLang="en-US" dirty="0"/>
              <a:t>。</a:t>
            </a:r>
            <a:r>
              <a:rPr lang="en-US" altLang="zh-CN" dirty="0"/>
              <a:t>H</a:t>
            </a:r>
            <a:r>
              <a:rPr lang="zh-CN" altLang="en-US" dirty="0"/>
              <a:t>相当于一个让所有可能的态的输出概率相同的算法。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另外正如这里指出的，我们的</a:t>
            </a:r>
            <a:r>
              <a:rPr lang="en-US" altLang="zh-CN" dirty="0"/>
              <a:t>Grover</a:t>
            </a:r>
            <a:r>
              <a:rPr lang="zh-CN" altLang="en-US" dirty="0"/>
              <a:t>算法是</a:t>
            </a:r>
            <a:r>
              <a:rPr lang="en-US" altLang="zh-CN" dirty="0"/>
              <a:t>Oracle</a:t>
            </a:r>
            <a:r>
              <a:rPr lang="zh-CN" altLang="en-US" dirty="0"/>
              <a:t>选择 </a:t>
            </a:r>
            <a:r>
              <a:rPr lang="en-US" altLang="zh-CN" dirty="0"/>
              <a:t>Ox,±</a:t>
            </a:r>
            <a:r>
              <a:rPr lang="zh-CN" altLang="en-US" dirty="0"/>
              <a:t>的特殊情况，也就是判定是不是解的函数</a:t>
            </a:r>
            <a:r>
              <a:rPr lang="en-US" altLang="zh-CN" dirty="0"/>
              <a:t>f()</a:t>
            </a:r>
            <a:r>
              <a:rPr lang="zh-CN" altLang="en-US" dirty="0"/>
              <a:t>只返回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的情况。更一般的情况红色箭头指出来了。这边不展开讨论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总结：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Grover </a:t>
            </a:r>
            <a:r>
              <a:rPr lang="zh-CN" altLang="en-US" dirty="0"/>
              <a:t>算法可以看成是振幅放大算法的一种特例，这类算法通过</a:t>
            </a:r>
            <a:r>
              <a:rPr lang="en-US" altLang="zh-CN" dirty="0"/>
              <a:t>k</a:t>
            </a:r>
            <a:r>
              <a:rPr lang="zh-CN" altLang="en-US" dirty="0"/>
              <a:t>轮迭代来不断放大想要的状态的概率振幅。每轮迭代包含通过</a:t>
            </a:r>
            <a:r>
              <a:rPr lang="en-US" altLang="zh-CN" dirty="0"/>
              <a:t>Oracle</a:t>
            </a:r>
            <a:r>
              <a:rPr lang="zh-CN" altLang="en-US" dirty="0"/>
              <a:t>找到并标记（例如反转相位）解，以及通过扩散算子来将不是解的态的振幅移到（扩散到）解身上，从而增加测量到解的概率。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326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822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481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91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94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535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380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6719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354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32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这里用这个例子形容了下</a:t>
            </a:r>
            <a:r>
              <a:rPr lang="en-US" altLang="zh-CN" dirty="0"/>
              <a:t>Grover </a:t>
            </a:r>
            <a:r>
              <a:rPr lang="zh-CN" altLang="en-US" dirty="0"/>
              <a:t>的工作原理：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假设我们要在一个图中寻找绿色，一样的，每个像素格子对计算机来说没有先后之分，最笨的方法只能一个个像素格子的查，还是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r>
              <a:rPr lang="zh-CN" altLang="en-US" dirty="0"/>
              <a:t>首先简化问题，我们采样了图中四个像素格，问题：有绿色吗？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则经典解法就是从上到下从左询问右问四次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2451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527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904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13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067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332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5948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264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5762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5155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297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Grover </a:t>
            </a:r>
            <a:r>
              <a:rPr lang="zh-CN" altLang="en-US" dirty="0"/>
              <a:t>算法首先借助量子叠加，制造一个所有可能解（所有目标像素格子）的</a:t>
            </a:r>
            <a:r>
              <a:rPr lang="zh-CN" altLang="en-US" b="1" dirty="0"/>
              <a:t>叠加态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类似 </a:t>
            </a:r>
            <a:r>
              <a:rPr lang="en-US" altLang="zh-CN" dirty="0"/>
              <a:t>|00&gt; |01&gt; |10&gt; |11&gt; </a:t>
            </a:r>
            <a:r>
              <a:rPr lang="zh-CN" altLang="en-US" dirty="0"/>
              <a:t>的叠加态是 </a:t>
            </a:r>
            <a:r>
              <a:rPr lang="en-US" altLang="zh-CN" dirty="0"/>
              <a:t>1/2(|00&gt; + |01&gt; + |10&gt; + |11&gt; ) </a:t>
            </a:r>
            <a:r>
              <a:rPr lang="zh-CN" altLang="en-US" dirty="0"/>
              <a:t>这里我们</a:t>
            </a:r>
            <a:r>
              <a:rPr lang="zh-CN" altLang="en-US" u="sng" dirty="0"/>
              <a:t>用透明度的变化来形容叠加后的概率振幅</a:t>
            </a:r>
            <a:endParaRPr lang="en-US" altLang="zh-CN" u="sng" dirty="0"/>
          </a:p>
          <a:p>
            <a:endParaRPr lang="en-US" altLang="zh-CN" dirty="0"/>
          </a:p>
          <a:p>
            <a:r>
              <a:rPr lang="zh-CN" altLang="en-US" dirty="0"/>
              <a:t>则</a:t>
            </a:r>
            <a:r>
              <a:rPr lang="zh-CN" altLang="en-US" u="sng" dirty="0"/>
              <a:t>每次查询之后，目标格子的不透明度（概率振幅）就会增加（让解对应的格子更明显），不是解的格子的透明度增加（不是解的就尽可能隐藏消失</a:t>
            </a:r>
            <a:r>
              <a:rPr lang="zh-CN" altLang="en-US" dirty="0"/>
              <a:t>）。这个过程也叫</a:t>
            </a:r>
            <a:r>
              <a:rPr lang="zh-CN" altLang="en-US" b="1" dirty="0"/>
              <a:t>（概率）振幅放大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经过</a:t>
            </a:r>
            <a:r>
              <a:rPr lang="en-US" altLang="zh-CN" dirty="0"/>
              <a:t>O(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√N</a:t>
            </a:r>
            <a:r>
              <a:rPr lang="en-US" altLang="zh-CN" dirty="0"/>
              <a:t>)</a:t>
            </a:r>
            <a:r>
              <a:rPr lang="zh-CN" altLang="en-US" dirty="0"/>
              <a:t>次的查询（振幅放大）之后，就可以以很高的概率查到我们期望的解（找到绿色的格子）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845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0005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565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2103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7350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109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1533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4018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083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3971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77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实际上</a:t>
            </a:r>
            <a:r>
              <a:rPr lang="en-US" altLang="zh-CN" dirty="0"/>
              <a:t>Grover</a:t>
            </a:r>
            <a:r>
              <a:rPr lang="zh-CN" altLang="en-US" dirty="0"/>
              <a:t>的算法就是类似这样的，首先，先制备叠加态（蓝色框），之后进行</a:t>
            </a:r>
            <a:r>
              <a:rPr lang="en-US" altLang="zh-CN" dirty="0"/>
              <a:t>k</a:t>
            </a:r>
            <a:r>
              <a:rPr lang="zh-CN" altLang="en-US" dirty="0"/>
              <a:t>轮（保证为</a:t>
            </a:r>
            <a:r>
              <a:rPr lang="en-US" altLang="zh-CN" dirty="0"/>
              <a:t>O(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√N</a:t>
            </a:r>
            <a:r>
              <a:rPr lang="en-US" altLang="zh-CN" dirty="0"/>
              <a:t>)</a:t>
            </a:r>
            <a:r>
              <a:rPr lang="zh-CN" altLang="en-US" dirty="0"/>
              <a:t>次）的查询，一次查询也被称作一次的 </a:t>
            </a:r>
            <a:r>
              <a:rPr lang="en-US" altLang="zh-CN" b="1" dirty="0"/>
              <a:t>Grover </a:t>
            </a:r>
            <a:r>
              <a:rPr lang="zh-CN" altLang="en-US" b="1" dirty="0"/>
              <a:t>迭代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最后测量得到结果。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398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95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5375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0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1066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9017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0767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2536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5177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2477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92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1/2(|00&gt; + |01&gt; + |10&gt; + |11&gt; ) 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用一个具体的例子，介绍具体的 </a:t>
            </a:r>
            <a:r>
              <a:rPr lang="en-US" altLang="zh-CN" dirty="0"/>
              <a:t>Grover </a:t>
            </a:r>
            <a:r>
              <a:rPr lang="zh-CN" altLang="en-US" dirty="0"/>
              <a:t>算法的流程。（在</a:t>
            </a:r>
            <a:r>
              <a:rPr lang="en-US" altLang="zh-CN" dirty="0"/>
              <a:t>2qubit</a:t>
            </a:r>
            <a:r>
              <a:rPr lang="zh-CN" altLang="en-US" dirty="0"/>
              <a:t>数据库中查找态</a:t>
            </a:r>
            <a:r>
              <a:rPr lang="en-US" altLang="zh-CN" dirty="0"/>
              <a:t>3</a:t>
            </a:r>
            <a:r>
              <a:rPr lang="en-US" altLang="zh-CN" dirty="0">
                <a:sym typeface="Wingdings" panose="05000000000000000000" pitchFamily="2" charset="2"/>
              </a:rPr>
              <a:t>: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11&gt;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首先制备叠加态，制备线路使用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H</a:t>
            </a:r>
            <a:r>
              <a:rPr lang="zh-CN" altLang="en-US" dirty="0"/>
              <a:t>门。制备的结果的态如右下角所示。（</a:t>
            </a:r>
            <a:r>
              <a:rPr lang="en-US" altLang="zh-CN" dirty="0"/>
              <a:t>1/2</a:t>
            </a:r>
            <a:r>
              <a:rPr lang="zh-CN" altLang="en-US" dirty="0"/>
              <a:t>为概率振幅，对应测量得到每个态的概率为</a:t>
            </a:r>
            <a:r>
              <a:rPr lang="en-US" altLang="zh-CN" dirty="0"/>
              <a:t>(1/2)^2 = 1/4</a:t>
            </a:r>
            <a:r>
              <a:rPr lang="zh-CN" altLang="en-US" dirty="0"/>
              <a:t>，如右上图所示）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7036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2877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843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26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1932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08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8624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2606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118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127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01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接下来按前面说的流程，我们应该运用某种算子来实现 </a:t>
            </a:r>
            <a:r>
              <a:rPr lang="en-US" altLang="zh-CN" b="1" dirty="0"/>
              <a:t>Grover </a:t>
            </a:r>
            <a:r>
              <a:rPr lang="zh-CN" altLang="en-US" b="1" dirty="0"/>
              <a:t>迭代</a:t>
            </a:r>
            <a:r>
              <a:rPr lang="zh-CN" altLang="en-US" dirty="0"/>
              <a:t>（一次查询）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一次查询的效果如前面所说的，首先“剥削”别的不是解的态的概率振幅，之后加到解对应的态身上。实现“</a:t>
            </a:r>
            <a:r>
              <a:rPr lang="zh-CN" altLang="en-US" b="1" dirty="0"/>
              <a:t>振幅放大</a:t>
            </a:r>
            <a:r>
              <a:rPr lang="zh-CN" altLang="en-US" dirty="0"/>
              <a:t>”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56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当然实际情况下没那么一步到位，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毕竟在“剥削”之前，必须先回答一个问题，</a:t>
            </a:r>
            <a:r>
              <a:rPr lang="zh-CN" altLang="en-US" b="1" dirty="0"/>
              <a:t>哪个是解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所以实际情况一次</a:t>
            </a:r>
            <a:r>
              <a:rPr lang="en-US" altLang="zh-CN" dirty="0"/>
              <a:t>Grover</a:t>
            </a:r>
            <a:r>
              <a:rPr lang="zh-CN" altLang="en-US" dirty="0"/>
              <a:t>迭代</a:t>
            </a:r>
            <a:r>
              <a:rPr lang="en-US" altLang="zh-CN" dirty="0"/>
              <a:t>(</a:t>
            </a:r>
            <a:r>
              <a:rPr lang="zh-CN" altLang="en-US" dirty="0"/>
              <a:t>也就是一次查询</a:t>
            </a:r>
            <a:r>
              <a:rPr lang="en-US" altLang="zh-CN" dirty="0"/>
              <a:t>)</a:t>
            </a:r>
            <a:r>
              <a:rPr lang="zh-CN" altLang="en-US" dirty="0"/>
              <a:t>可以分为</a:t>
            </a:r>
            <a:r>
              <a:rPr lang="zh-CN" altLang="en-US" u="sng" dirty="0"/>
              <a:t>一次 </a:t>
            </a:r>
            <a:r>
              <a:rPr lang="en-US" altLang="zh-CN" u="sng" dirty="0"/>
              <a:t>Oracle</a:t>
            </a:r>
            <a:r>
              <a:rPr lang="zh-CN" altLang="en-US" u="sng" dirty="0"/>
              <a:t>的运用，以及一次振幅的调整</a:t>
            </a:r>
            <a:r>
              <a:rPr lang="zh-CN" altLang="en-US" dirty="0"/>
              <a:t>。这边先看下 </a:t>
            </a:r>
            <a:r>
              <a:rPr lang="en-US" altLang="zh-CN" dirty="0"/>
              <a:t>Oracle </a:t>
            </a:r>
            <a:r>
              <a:rPr lang="zh-CN" altLang="en-US" dirty="0"/>
              <a:t>的应用：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Oracle </a:t>
            </a:r>
            <a:r>
              <a:rPr lang="zh-CN" altLang="en-US" dirty="0"/>
              <a:t>中文叫</a:t>
            </a:r>
            <a:r>
              <a:rPr lang="zh-CN" altLang="en-US" b="1" dirty="0"/>
              <a:t>神谕机</a:t>
            </a:r>
            <a:r>
              <a:rPr lang="zh-CN" altLang="en-US" dirty="0"/>
              <a:t>，简单来说它就是一个可以帮我们查找到解的特殊的算子。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Q1: Oracle </a:t>
            </a:r>
            <a:r>
              <a:rPr lang="zh-CN" altLang="en-US" dirty="0"/>
              <a:t>都找到解了，不是一步就完了吗，</a:t>
            </a:r>
            <a:r>
              <a:rPr lang="en-US" altLang="zh-CN" dirty="0"/>
              <a:t>A1</a:t>
            </a:r>
            <a:r>
              <a:rPr lang="zh-CN" altLang="en-US" dirty="0"/>
              <a:t>：量子程序最后必须要测量才可以得到结果，</a:t>
            </a:r>
            <a:r>
              <a:rPr lang="en-US" altLang="zh-CN" dirty="0"/>
              <a:t>Oracle</a:t>
            </a:r>
            <a:r>
              <a:rPr lang="zh-CN" altLang="en-US" dirty="0"/>
              <a:t>就算找到解了，你也不会立马知道，它找到也不是说立刻</a:t>
            </a:r>
            <a:r>
              <a:rPr lang="en-US" altLang="zh-CN" dirty="0"/>
              <a:t>output</a:t>
            </a:r>
            <a:r>
              <a:rPr lang="zh-CN" altLang="en-US" dirty="0"/>
              <a:t>一个消息告诉你，所以我们真正希望的是我们最后测量可以得到解。测量就跟概率有关，就跟概率振幅有关，所以我们希望的是</a:t>
            </a:r>
            <a:r>
              <a:rPr lang="zh-CN" altLang="en-US" b="1" dirty="0"/>
              <a:t>解的概率振幅尽可能大</a:t>
            </a:r>
            <a:r>
              <a:rPr lang="zh-CN" altLang="en-US" dirty="0"/>
              <a:t>。举个例子，</a:t>
            </a:r>
            <a:r>
              <a:rPr lang="en-US" altLang="zh-CN" dirty="0"/>
              <a:t>1/2(|00&gt; + |01&gt; + |10&gt; + |11&gt; ) </a:t>
            </a:r>
            <a:r>
              <a:rPr lang="zh-CN" altLang="en-US" dirty="0"/>
              <a:t>，假设解是</a:t>
            </a:r>
            <a:r>
              <a:rPr lang="en-US" altLang="zh-CN" dirty="0"/>
              <a:t>|11&gt; </a:t>
            </a:r>
            <a:r>
              <a:rPr lang="en-US" altLang="zh-CN" u="sng" dirty="0"/>
              <a:t>Oracle </a:t>
            </a:r>
            <a:r>
              <a:rPr lang="zh-CN" altLang="en-US" u="sng" dirty="0"/>
              <a:t>如果找到了解但是不调整概率振幅，那我们还是以</a:t>
            </a:r>
            <a:r>
              <a:rPr lang="en-US" altLang="zh-CN" u="sng" dirty="0"/>
              <a:t>1/4</a:t>
            </a:r>
            <a:r>
              <a:rPr lang="zh-CN" altLang="en-US" u="sng" dirty="0"/>
              <a:t>的概率找到</a:t>
            </a:r>
            <a:r>
              <a:rPr lang="en-US" altLang="zh-CN" u="sng" dirty="0"/>
              <a:t>|11&gt;</a:t>
            </a:r>
            <a:r>
              <a:rPr lang="zh-CN" altLang="en-US" dirty="0"/>
              <a:t>，所以</a:t>
            </a:r>
            <a:r>
              <a:rPr lang="en-US" altLang="zh-CN" u="sng" dirty="0"/>
              <a:t>Oracle</a:t>
            </a:r>
            <a:r>
              <a:rPr lang="zh-CN" altLang="en-US" u="sng" dirty="0"/>
              <a:t>应该在找到解的同时，想办法调整解的概率振幅（或者别的什么状态变化），好方便我们最后测量找到它）</a:t>
            </a:r>
            <a:endParaRPr lang="en-US" altLang="zh-CN" u="sng" dirty="0"/>
          </a:p>
          <a:p>
            <a:endParaRPr lang="en-US" altLang="zh-CN" dirty="0"/>
          </a:p>
          <a:p>
            <a:r>
              <a:rPr lang="zh-CN" altLang="en-US" dirty="0"/>
              <a:t>这里 </a:t>
            </a:r>
            <a:r>
              <a:rPr lang="en-US" altLang="zh-CN" dirty="0"/>
              <a:t>Oracle </a:t>
            </a:r>
            <a:r>
              <a:rPr lang="zh-CN" altLang="en-US" dirty="0"/>
              <a:t>的作用相当于两个：</a:t>
            </a:r>
            <a:r>
              <a:rPr lang="en-US" altLang="zh-CN" dirty="0"/>
              <a:t>1. </a:t>
            </a:r>
            <a:r>
              <a:rPr lang="zh-CN" altLang="en-US" b="1" dirty="0"/>
              <a:t>判断</a:t>
            </a:r>
            <a:r>
              <a:rPr lang="zh-CN" altLang="en-US" dirty="0"/>
              <a:t>。我们需要找</a:t>
            </a:r>
            <a:r>
              <a:rPr lang="en-US" altLang="zh-CN" dirty="0"/>
              <a:t>3</a:t>
            </a:r>
            <a:r>
              <a:rPr lang="zh-CN" altLang="en-US" dirty="0"/>
              <a:t>（</a:t>
            </a:r>
            <a:r>
              <a:rPr lang="en-US" altLang="zh-CN" dirty="0"/>
              <a:t>|11&gt;</a:t>
            </a:r>
            <a:r>
              <a:rPr lang="zh-CN" altLang="en-US" dirty="0"/>
              <a:t>） 所以</a:t>
            </a:r>
            <a:r>
              <a:rPr lang="en-US" altLang="zh-CN" dirty="0"/>
              <a:t>Oracle</a:t>
            </a:r>
            <a:r>
              <a:rPr lang="zh-CN" altLang="en-US" dirty="0"/>
              <a:t>第一个能力相当于判断某个态是不是解，这里相当于</a:t>
            </a:r>
            <a:r>
              <a:rPr lang="en-US" altLang="zh-CN" dirty="0"/>
              <a:t>if(|x1x2&gt; == |11&gt;) { … }  2. </a:t>
            </a:r>
            <a:r>
              <a:rPr lang="zh-CN" altLang="en-US" b="1" dirty="0"/>
              <a:t>标记</a:t>
            </a:r>
            <a:r>
              <a:rPr lang="zh-CN" altLang="en-US" dirty="0"/>
              <a:t>。像前面说的，如果找到了，但是什么也不动，等于我们最后测量得到正确答案的概率还是不变的。所以</a:t>
            </a:r>
            <a:r>
              <a:rPr lang="en-US" altLang="zh-CN" dirty="0"/>
              <a:t>Oracle</a:t>
            </a:r>
            <a:r>
              <a:rPr lang="zh-CN" altLang="en-US" dirty="0"/>
              <a:t>还需要用某种手段把解</a:t>
            </a:r>
            <a:r>
              <a:rPr lang="zh-CN" altLang="en-US" b="1" dirty="0"/>
              <a:t>突出</a:t>
            </a:r>
            <a:r>
              <a:rPr lang="zh-CN" altLang="en-US" dirty="0"/>
              <a:t>出来。</a:t>
            </a:r>
            <a:r>
              <a:rPr lang="en-US" altLang="zh-CN" dirty="0"/>
              <a:t>Grover </a:t>
            </a:r>
            <a:r>
              <a:rPr lang="zh-CN" altLang="en-US" dirty="0"/>
              <a:t>使用的 </a:t>
            </a:r>
            <a:r>
              <a:rPr lang="en-US" altLang="zh-CN" dirty="0"/>
              <a:t>Oracle </a:t>
            </a:r>
            <a:r>
              <a:rPr lang="zh-CN" altLang="en-US" dirty="0"/>
              <a:t>采用“</a:t>
            </a:r>
            <a:r>
              <a:rPr lang="zh-CN" altLang="en-US" b="1" dirty="0"/>
              <a:t>翻转相位</a:t>
            </a:r>
            <a:r>
              <a:rPr lang="zh-CN" altLang="en-US" dirty="0"/>
              <a:t>”的办法来标记解。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697B-C2DC-442E-8851-82917CB008E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77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CBA17-5EAF-F3DB-1B9D-C40EFDFCF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CE953B-CF02-0F83-3540-A8A365932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8537D1-FB8D-6D98-789E-6B0AED1F8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8EA45-7C3E-44C4-BDFE-E9081D056BF2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6AD0A7-8D8F-0A3A-42AC-533B0787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BDBD64-5092-BE2D-5062-72BD1FDA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1431-A26C-46F5-B7E7-42367423A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77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F2D617-94CA-39C6-F0F3-3F5F1E061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A33B8E-9200-ED02-C52E-1311B1317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1CB730-6F6D-FDAE-A64C-0B6A197B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8EA45-7C3E-44C4-BDFE-E9081D056BF2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B301F3-8F1A-C005-AC7A-274F08D04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B217A-4303-D244-EFAC-5B94660D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1431-A26C-46F5-B7E7-42367423A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8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F2E37B-3604-1D29-95BD-5272FBB5A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955108-267F-D374-259B-A5DD2DBBF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55FC31-CFA7-AF55-FA80-8B4AC7BA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8EA45-7C3E-44C4-BDFE-E9081D056BF2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C3041-C857-EE55-EE44-E92F9E32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B3C52-4A8A-7C42-CE80-7DE34D52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1431-A26C-46F5-B7E7-42367423A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18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>
            <a:extLst>
              <a:ext uri="{FF2B5EF4-FFF2-40B4-BE49-F238E27FC236}">
                <a16:creationId xmlns:a16="http://schemas.microsoft.com/office/drawing/2014/main" id="{A3F2EB8A-EB08-71F2-3EBF-E1103FCDC1E1}"/>
              </a:ext>
            </a:extLst>
          </p:cNvPr>
          <p:cNvSpPr/>
          <p:nvPr userDrawn="1"/>
        </p:nvSpPr>
        <p:spPr>
          <a:xfrm>
            <a:off x="146342" y="231648"/>
            <a:ext cx="731711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693DAEAD-47EC-B0B5-E69F-F28858FD5A48}"/>
              </a:ext>
            </a:extLst>
          </p:cNvPr>
          <p:cNvSpPr/>
          <p:nvPr userDrawn="1"/>
        </p:nvSpPr>
        <p:spPr>
          <a:xfrm>
            <a:off x="298782" y="353568"/>
            <a:ext cx="731711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E651F83A-D22C-2CD0-A4C6-9275721A5BAB}"/>
              </a:ext>
            </a:extLst>
          </p:cNvPr>
          <p:cNvSpPr/>
          <p:nvPr userDrawn="1"/>
        </p:nvSpPr>
        <p:spPr>
          <a:xfrm>
            <a:off x="219513" y="292608"/>
            <a:ext cx="731711" cy="694944"/>
          </a:xfrm>
          <a:prstGeom prst="parallelogram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227375-4ACA-2A49-D311-0198629781AB}"/>
              </a:ext>
            </a:extLst>
          </p:cNvPr>
          <p:cNvSpPr txBox="1"/>
          <p:nvPr userDrawn="1"/>
        </p:nvSpPr>
        <p:spPr>
          <a:xfrm>
            <a:off x="298782" y="311355"/>
            <a:ext cx="561517" cy="5355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23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F19C3-BC9D-82FE-47DA-FF749017E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40220-81FE-2B1F-D9C6-1796A021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4CA559-B56A-621F-E70D-02EAF220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8EA45-7C3E-44C4-BDFE-E9081D056BF2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F5F497-7301-1C08-DF95-1AF9F65B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6AD0F-AA7D-656D-22B8-0A2E6632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1431-A26C-46F5-B7E7-42367423A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9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2F12-B27D-D92C-ADF8-02C7D88C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C7B93A-D521-A302-E571-EAF48AA12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A78CB-08EF-1B6F-2530-36CDB08627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8EA45-7C3E-44C4-BDFE-E9081D056BF2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F43EA5-BCEB-AEDD-0F68-AF888D54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08F614-925C-F8D5-D84A-2AF014A8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1431-A26C-46F5-B7E7-42367423A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85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32CAC-C95C-37DE-E965-E5C8CC2F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55DAD-329A-4097-C3ED-B81A89BA8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CC9776-0347-1974-37CF-2A0942DD0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D0E068-52BE-CF29-4E11-B1D638866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8EA45-7C3E-44C4-BDFE-E9081D056BF2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264248-6C09-CB5B-EB15-7B0620C94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EF1FCF-0956-07D6-6EDE-1AEC11CB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1431-A26C-46F5-B7E7-42367423A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842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ACF7D-F364-2DA1-972D-001622F5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591D9E-27B8-F407-0937-699E4879A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A57869-DBBB-54E0-8579-948DC0F03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6DAA72-1B32-B1D1-9DE8-68C6AA48C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9EC75A-E9C7-A0B0-FF04-F07E496D4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DBB12F-4258-9FE2-C52C-D4E0F02E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8EA45-7C3E-44C4-BDFE-E9081D056BF2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2F3E73-2F50-970F-7480-C1197864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DE146C-50F6-9670-085D-83E121B5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1431-A26C-46F5-B7E7-42367423A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52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412A9-3121-803C-9AD5-05D7CD6C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4AD910-8903-0719-D9D1-F4941538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8EA45-7C3E-44C4-BDFE-E9081D056BF2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52652C-C775-5306-71C3-8ECBB222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4B5021-AAB0-AC26-9915-A3D401D1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1431-A26C-46F5-B7E7-42367423A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8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56934A-4738-CE9C-B4ED-F06DBFB0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8EA45-7C3E-44C4-BDFE-E9081D056BF2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638A63-F838-ED1F-F073-E2E14AF2A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659CBB-616C-23A2-3848-489271F1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1431-A26C-46F5-B7E7-42367423A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3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6995D-0204-DD9D-E8C4-F1F3CF32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ED1137-4672-EE9C-6844-7A443E04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5518ED-3C64-622F-047A-0EAF317D9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E2E40B-296A-61BE-2231-CD83A693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8EA45-7C3E-44C4-BDFE-E9081D056BF2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E60949-80E5-D511-D0CE-668D5301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117B85-D6E9-F994-B4A6-8B89966A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1431-A26C-46F5-B7E7-42367423A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73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FCCEE-000E-6032-CA5B-A206299D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943636-44AB-6F79-8D74-E5EBEEF9E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89F145-0E8F-3DAB-1F6C-7767E39A8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EE6937-A06C-0546-F41C-F404B5BBA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8EA45-7C3E-44C4-BDFE-E9081D056BF2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2DBC8D-C636-4DBD-B0DB-668C915E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A71BB3-90E4-F48F-0BEF-9592B07E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1431-A26C-46F5-B7E7-42367423A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7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88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7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7.png"/><Relationship Id="rId10" Type="http://schemas.openxmlformats.org/officeDocument/2006/relationships/image" Target="../media/image80.svg"/><Relationship Id="rId4" Type="http://schemas.openxmlformats.org/officeDocument/2006/relationships/image" Target="../media/image70.png"/><Relationship Id="rId9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83.png"/><Relationship Id="rId4" Type="http://schemas.openxmlformats.org/officeDocument/2006/relationships/image" Target="../media/image20.png"/><Relationship Id="rId9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76.png"/><Relationship Id="rId10" Type="http://schemas.openxmlformats.org/officeDocument/2006/relationships/image" Target="../media/image84.png"/><Relationship Id="rId4" Type="http://schemas.openxmlformats.org/officeDocument/2006/relationships/image" Target="../media/image75.pn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10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72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png"/><Relationship Id="rId5" Type="http://schemas.openxmlformats.org/officeDocument/2006/relationships/image" Target="../media/image3.pn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15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5" Type="http://schemas.openxmlformats.org/officeDocument/2006/relationships/image" Target="../media/image137.png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48.png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3.png"/><Relationship Id="rId4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直角三角形 94">
            <a:extLst>
              <a:ext uri="{FF2B5EF4-FFF2-40B4-BE49-F238E27FC236}">
                <a16:creationId xmlns:a16="http://schemas.microsoft.com/office/drawing/2014/main" id="{148A7B12-2414-7E6D-8FD6-3DF6B28FB60F}"/>
              </a:ext>
            </a:extLst>
          </p:cNvPr>
          <p:cNvSpPr/>
          <p:nvPr/>
        </p:nvSpPr>
        <p:spPr>
          <a:xfrm rot="5400000">
            <a:off x="0" y="-1"/>
            <a:ext cx="4546926" cy="4546926"/>
          </a:xfrm>
          <a:prstGeom prst="rtTriangle">
            <a:avLst/>
          </a:prstGeom>
          <a:solidFill>
            <a:srgbClr val="CC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直角三角形 95">
            <a:extLst>
              <a:ext uri="{FF2B5EF4-FFF2-40B4-BE49-F238E27FC236}">
                <a16:creationId xmlns:a16="http://schemas.microsoft.com/office/drawing/2014/main" id="{404C8D72-3F9A-10E9-0509-6FDA7A84225E}"/>
              </a:ext>
            </a:extLst>
          </p:cNvPr>
          <p:cNvSpPr/>
          <p:nvPr/>
        </p:nvSpPr>
        <p:spPr>
          <a:xfrm rot="16200000">
            <a:off x="7641899" y="2311073"/>
            <a:ext cx="4546926" cy="4546926"/>
          </a:xfrm>
          <a:prstGeom prst="rtTriangle">
            <a:avLst/>
          </a:prstGeom>
          <a:solidFill>
            <a:srgbClr val="CC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直角三角形 98">
            <a:extLst>
              <a:ext uri="{FF2B5EF4-FFF2-40B4-BE49-F238E27FC236}">
                <a16:creationId xmlns:a16="http://schemas.microsoft.com/office/drawing/2014/main" id="{DF0EC7D5-FE14-328A-9B47-4AE129FF5798}"/>
              </a:ext>
            </a:extLst>
          </p:cNvPr>
          <p:cNvSpPr/>
          <p:nvPr/>
        </p:nvSpPr>
        <p:spPr>
          <a:xfrm rot="5400000">
            <a:off x="0" y="0"/>
            <a:ext cx="3986784" cy="3986784"/>
          </a:xfrm>
          <a:prstGeom prst="rtTriangle">
            <a:avLst/>
          </a:prstGeom>
          <a:solidFill>
            <a:srgbClr val="008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直角三角形 99">
            <a:extLst>
              <a:ext uri="{FF2B5EF4-FFF2-40B4-BE49-F238E27FC236}">
                <a16:creationId xmlns:a16="http://schemas.microsoft.com/office/drawing/2014/main" id="{98695193-C827-24D7-649D-BF6954402997}"/>
              </a:ext>
            </a:extLst>
          </p:cNvPr>
          <p:cNvSpPr/>
          <p:nvPr/>
        </p:nvSpPr>
        <p:spPr>
          <a:xfrm rot="16200000">
            <a:off x="8202041" y="2871216"/>
            <a:ext cx="3986784" cy="3986784"/>
          </a:xfrm>
          <a:prstGeom prst="rtTriangle">
            <a:avLst/>
          </a:prstGeom>
          <a:solidFill>
            <a:srgbClr val="009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平行四边形 100">
            <a:extLst>
              <a:ext uri="{FF2B5EF4-FFF2-40B4-BE49-F238E27FC236}">
                <a16:creationId xmlns:a16="http://schemas.microsoft.com/office/drawing/2014/main" id="{F9C79B0C-6FB0-0D46-3E4C-30824262046C}"/>
              </a:ext>
            </a:extLst>
          </p:cNvPr>
          <p:cNvSpPr/>
          <p:nvPr/>
        </p:nvSpPr>
        <p:spPr>
          <a:xfrm>
            <a:off x="1779829" y="0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平行四边形 101">
            <a:extLst>
              <a:ext uri="{FF2B5EF4-FFF2-40B4-BE49-F238E27FC236}">
                <a16:creationId xmlns:a16="http://schemas.microsoft.com/office/drawing/2014/main" id="{834ECF6A-0763-2DAC-0F08-4BCDAAB615E1}"/>
              </a:ext>
            </a:extLst>
          </p:cNvPr>
          <p:cNvSpPr/>
          <p:nvPr/>
        </p:nvSpPr>
        <p:spPr>
          <a:xfrm>
            <a:off x="-2440510" y="1167124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平行四边形 102">
            <a:extLst>
              <a:ext uri="{FF2B5EF4-FFF2-40B4-BE49-F238E27FC236}">
                <a16:creationId xmlns:a16="http://schemas.microsoft.com/office/drawing/2014/main" id="{1893D12B-EF32-CBE4-5553-9D0493F78083}"/>
              </a:ext>
            </a:extLst>
          </p:cNvPr>
          <p:cNvSpPr/>
          <p:nvPr/>
        </p:nvSpPr>
        <p:spPr>
          <a:xfrm>
            <a:off x="10769689" y="2156848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" name="平行四边形 103">
            <a:extLst>
              <a:ext uri="{FF2B5EF4-FFF2-40B4-BE49-F238E27FC236}">
                <a16:creationId xmlns:a16="http://schemas.microsoft.com/office/drawing/2014/main" id="{6069C477-6CD4-4671-CC60-95A8E9E9C873}"/>
              </a:ext>
            </a:extLst>
          </p:cNvPr>
          <p:cNvSpPr/>
          <p:nvPr/>
        </p:nvSpPr>
        <p:spPr>
          <a:xfrm>
            <a:off x="6626236" y="4658924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A7DF93F-3286-B55F-24B5-7063A1B450B9}"/>
              </a:ext>
            </a:extLst>
          </p:cNvPr>
          <p:cNvSpPr txBox="1"/>
          <p:nvPr/>
        </p:nvSpPr>
        <p:spPr>
          <a:xfrm>
            <a:off x="4715110" y="1964553"/>
            <a:ext cx="2761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Chapter 7</a:t>
            </a:r>
            <a:endParaRPr lang="zh-CN" altLang="en-US" sz="4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22D28696-38CC-BAB6-023C-517A1D2E3BED}"/>
              </a:ext>
            </a:extLst>
          </p:cNvPr>
          <p:cNvGrpSpPr/>
          <p:nvPr/>
        </p:nvGrpSpPr>
        <p:grpSpPr>
          <a:xfrm>
            <a:off x="2693843" y="3280029"/>
            <a:ext cx="6804313" cy="687352"/>
            <a:chOff x="2952750" y="3280029"/>
            <a:chExt cx="6804313" cy="687352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FF630108-A8F6-047F-0B4B-E9AEC24A7DB5}"/>
                </a:ext>
              </a:extLst>
            </p:cNvPr>
            <p:cNvSpPr/>
            <p:nvPr/>
          </p:nvSpPr>
          <p:spPr>
            <a:xfrm>
              <a:off x="2952750" y="3321050"/>
              <a:ext cx="6804313" cy="64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5DF46C18-507C-10A6-AC69-52904EE4B8AE}"/>
                </a:ext>
              </a:extLst>
            </p:cNvPr>
            <p:cNvSpPr txBox="1"/>
            <p:nvPr/>
          </p:nvSpPr>
          <p:spPr>
            <a:xfrm>
              <a:off x="3771658" y="3280029"/>
              <a:ext cx="551129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Grover’s Search Algorithm</a:t>
              </a:r>
              <a:endPara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12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1CCD8005-4E5E-AE48-FF63-F925307F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25" y="1722144"/>
            <a:ext cx="3177325" cy="23939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FD6A05-EAAA-C87F-BD46-342B6D2041F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4E8C1129-F2AE-DF23-9B05-587620D236D5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18" name="矩形 12">
                <a:extLst>
                  <a:ext uri="{FF2B5EF4-FFF2-40B4-BE49-F238E27FC236}">
                    <a16:creationId xmlns:a16="http://schemas.microsoft.com/office/drawing/2014/main" id="{40FA3C2B-162B-26FC-91C9-2B702C51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 13">
                <a:extLst>
                  <a:ext uri="{FF2B5EF4-FFF2-40B4-BE49-F238E27FC236}">
                    <a16:creationId xmlns:a16="http://schemas.microsoft.com/office/drawing/2014/main" id="{8F44A7B3-B53B-B772-4B95-6D009657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等腰三角形 14">
                <a:extLst>
                  <a:ext uri="{FF2B5EF4-FFF2-40B4-BE49-F238E27FC236}">
                    <a16:creationId xmlns:a16="http://schemas.microsoft.com/office/drawing/2014/main" id="{B2F563E0-6DBE-9D8D-7863-2F2D35710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3EDC80-87BD-DC75-7781-63CAAC145382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1C1355E-6FBE-E8B0-AC7A-573DDBCF4536}"/>
              </a:ext>
            </a:extLst>
          </p:cNvPr>
          <p:cNvSpPr txBox="1"/>
          <p:nvPr/>
        </p:nvSpPr>
        <p:spPr>
          <a:xfrm>
            <a:off x="2064161" y="5508367"/>
            <a:ext cx="22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 Oracle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0A18EB4-2A91-BDCF-EE8B-ED562F23F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931" y="3691755"/>
            <a:ext cx="2895600" cy="2771944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0A4D4D1-5814-CC08-1FD8-1A738C38E4B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060700" y="4173167"/>
            <a:ext cx="1603231" cy="90456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E2EDC69-EF10-D77A-35AF-161C58604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057" y="2353233"/>
            <a:ext cx="6994566" cy="50237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9A100B0-7E7C-7EF8-DC8F-A3103125C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73" y="3494609"/>
            <a:ext cx="3371850" cy="767232"/>
          </a:xfrm>
          <a:prstGeom prst="rect">
            <a:avLst/>
          </a:prstGeom>
        </p:spPr>
      </p:pic>
      <p:sp>
        <p:nvSpPr>
          <p:cNvPr id="30" name="等腰三角形 14">
            <a:extLst>
              <a:ext uri="{FF2B5EF4-FFF2-40B4-BE49-F238E27FC236}">
                <a16:creationId xmlns:a16="http://schemas.microsoft.com/office/drawing/2014/main" id="{830D615B-8A40-0F50-2E12-C4127FC640D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244886" y="3705109"/>
            <a:ext cx="389198" cy="291711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017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9A714E1-8A36-0DEE-6086-83630C04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9191"/>
            <a:ext cx="4259262" cy="18605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5D5FC7E-27B2-6202-7FC6-54CAE852C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63" y="1716939"/>
            <a:ext cx="3371850" cy="767232"/>
          </a:xfrm>
          <a:prstGeom prst="rect">
            <a:avLst/>
          </a:prstGeom>
        </p:spPr>
      </p:pic>
      <p:sp>
        <p:nvSpPr>
          <p:cNvPr id="23" name="箭头: 下 22">
            <a:extLst>
              <a:ext uri="{FF2B5EF4-FFF2-40B4-BE49-F238E27FC236}">
                <a16:creationId xmlns:a16="http://schemas.microsoft.com/office/drawing/2014/main" id="{F5869444-FFD9-9552-0943-97711B641099}"/>
              </a:ext>
            </a:extLst>
          </p:cNvPr>
          <p:cNvSpPr/>
          <p:nvPr/>
        </p:nvSpPr>
        <p:spPr>
          <a:xfrm rot="16200000">
            <a:off x="5414539" y="1866769"/>
            <a:ext cx="298450" cy="46757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0294466-358D-5212-39A6-B6B34523D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315" y="3316648"/>
            <a:ext cx="2632075" cy="253661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7F7A0D4-F0FD-78A4-E2E5-ABDF1668D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23" y="5181009"/>
            <a:ext cx="4457440" cy="122910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EB730EDE-CF36-C7D1-6A0D-4A868E4DDEE1}"/>
              </a:ext>
            </a:extLst>
          </p:cNvPr>
          <p:cNvGrpSpPr/>
          <p:nvPr/>
        </p:nvGrpSpPr>
        <p:grpSpPr>
          <a:xfrm>
            <a:off x="4629150" y="3511678"/>
            <a:ext cx="6172200" cy="1332624"/>
            <a:chOff x="5213350" y="3163176"/>
            <a:chExt cx="6172200" cy="1332624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9764A7A-EA97-C252-3BFB-832EE6511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13350" y="3248186"/>
              <a:ext cx="6172200" cy="1163476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4F29471-A0A1-D541-6078-4879EC1B4054}"/>
                </a:ext>
              </a:extLst>
            </p:cNvPr>
            <p:cNvSpPr/>
            <p:nvPr/>
          </p:nvSpPr>
          <p:spPr>
            <a:xfrm>
              <a:off x="5213350" y="3163176"/>
              <a:ext cx="6172200" cy="1332624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箭头: 下 35">
            <a:extLst>
              <a:ext uri="{FF2B5EF4-FFF2-40B4-BE49-F238E27FC236}">
                <a16:creationId xmlns:a16="http://schemas.microsoft.com/office/drawing/2014/main" id="{D70C275C-6A7A-F114-0CB0-78ADEF9FAE46}"/>
              </a:ext>
            </a:extLst>
          </p:cNvPr>
          <p:cNvSpPr/>
          <p:nvPr/>
        </p:nvSpPr>
        <p:spPr>
          <a:xfrm rot="16200000">
            <a:off x="5321300" y="5439960"/>
            <a:ext cx="381000" cy="5969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0D8AE14-53E5-40A2-D7D7-C2C6C2EB8CA5}"/>
              </a:ext>
            </a:extLst>
          </p:cNvPr>
          <p:cNvSpPr/>
          <p:nvPr/>
        </p:nvSpPr>
        <p:spPr>
          <a:xfrm>
            <a:off x="9601200" y="5962044"/>
            <a:ext cx="412750" cy="412750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58C5568-3BCE-C620-154A-E16A047E56C1}"/>
              </a:ext>
            </a:extLst>
          </p:cNvPr>
          <p:cNvSpPr/>
          <p:nvPr/>
        </p:nvSpPr>
        <p:spPr>
          <a:xfrm>
            <a:off x="9182100" y="4409492"/>
            <a:ext cx="412750" cy="412750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B9CD1FA-9007-0A73-9C7F-458860EC6970}"/>
              </a:ext>
            </a:extLst>
          </p:cNvPr>
          <p:cNvCxnSpPr>
            <a:cxnSpLocks/>
          </p:cNvCxnSpPr>
          <p:nvPr/>
        </p:nvCxnSpPr>
        <p:spPr>
          <a:xfrm>
            <a:off x="1452663" y="3133281"/>
            <a:ext cx="9291537" cy="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750B07B-B25E-E760-0FA5-6F7D2B3C5486}"/>
              </a:ext>
            </a:extLst>
          </p:cNvPr>
          <p:cNvGrpSpPr/>
          <p:nvPr/>
        </p:nvGrpSpPr>
        <p:grpSpPr>
          <a:xfrm>
            <a:off x="1240236" y="1059366"/>
            <a:ext cx="6328671" cy="369332"/>
            <a:chOff x="897336" y="1059366"/>
            <a:chExt cx="6328671" cy="36933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3868BF7-7475-F016-2FB1-2738C913BEA5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等腰三角形 14">
              <a:extLst>
                <a:ext uri="{FF2B5EF4-FFF2-40B4-BE49-F238E27FC236}">
                  <a16:creationId xmlns:a16="http://schemas.microsoft.com/office/drawing/2014/main" id="{525D6CDE-C9F0-1693-376C-DB2CF5B4B6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554D616-2711-96AE-ED61-C5812E03A98C}"/>
              </a:ext>
            </a:extLst>
          </p:cNvPr>
          <p:cNvCxnSpPr>
            <a:cxnSpLocks/>
          </p:cNvCxnSpPr>
          <p:nvPr/>
        </p:nvCxnSpPr>
        <p:spPr>
          <a:xfrm>
            <a:off x="4324350" y="3579165"/>
            <a:ext cx="0" cy="2795629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3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F0C313-B674-C3D2-ACCA-F7AF6FD5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25" y="1722144"/>
            <a:ext cx="3177325" cy="23939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FD6A05-EAAA-C87F-BD46-342B6D2041F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4E8C1129-F2AE-DF23-9B05-587620D236D5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18" name="矩形 12">
                <a:extLst>
                  <a:ext uri="{FF2B5EF4-FFF2-40B4-BE49-F238E27FC236}">
                    <a16:creationId xmlns:a16="http://schemas.microsoft.com/office/drawing/2014/main" id="{40FA3C2B-162B-26FC-91C9-2B702C51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 13">
                <a:extLst>
                  <a:ext uri="{FF2B5EF4-FFF2-40B4-BE49-F238E27FC236}">
                    <a16:creationId xmlns:a16="http://schemas.microsoft.com/office/drawing/2014/main" id="{8F44A7B3-B53B-B772-4B95-6D009657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等腰三角形 14">
                <a:extLst>
                  <a:ext uri="{FF2B5EF4-FFF2-40B4-BE49-F238E27FC236}">
                    <a16:creationId xmlns:a16="http://schemas.microsoft.com/office/drawing/2014/main" id="{B2F563E0-6DBE-9D8D-7863-2F2D35710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3EDC80-87BD-DC75-7781-63CAAC145382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8203011-B4D4-2C87-EF36-D21BE892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509" y="1802325"/>
            <a:ext cx="3078718" cy="2382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9A4484-533A-CE7D-37D3-AD2CEAAB44FD}"/>
              </a:ext>
            </a:extLst>
          </p:cNvPr>
          <p:cNvSpPr txBox="1"/>
          <p:nvPr/>
        </p:nvSpPr>
        <p:spPr>
          <a:xfrm>
            <a:off x="2064161" y="5508367"/>
            <a:ext cx="22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 Oracle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936AA2-2090-72F7-D528-772BD141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931" y="3691755"/>
            <a:ext cx="2895600" cy="277194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EA2B324-9F6E-EFE8-2A18-898B53DE437B}"/>
              </a:ext>
            </a:extLst>
          </p:cNvPr>
          <p:cNvCxnSpPr/>
          <p:nvPr/>
        </p:nvCxnSpPr>
        <p:spPr>
          <a:xfrm>
            <a:off x="4375150" y="3556558"/>
            <a:ext cx="3575050" cy="0"/>
          </a:xfrm>
          <a:prstGeom prst="line">
            <a:avLst/>
          </a:prstGeom>
          <a:ln w="19050">
            <a:solidFill>
              <a:srgbClr val="FF5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5C1173A-41D9-D97F-164E-681D0C2113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60700" y="4173167"/>
            <a:ext cx="1603231" cy="90456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97D9E8D-8036-6FB0-7C72-EAF95DD9D47C}"/>
              </a:ext>
            </a:extLst>
          </p:cNvPr>
          <p:cNvCxnSpPr>
            <a:cxnSpLocks/>
            <a:stCxn id="9" idx="3"/>
            <a:endCxn id="3" idx="2"/>
          </p:cNvCxnSpPr>
          <p:nvPr/>
        </p:nvCxnSpPr>
        <p:spPr>
          <a:xfrm flipV="1">
            <a:off x="7559531" y="4185319"/>
            <a:ext cx="1865337" cy="89240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522A850-DC41-7513-12FD-A3211D3076C8}"/>
              </a:ext>
            </a:extLst>
          </p:cNvPr>
          <p:cNvSpPr txBox="1"/>
          <p:nvPr/>
        </p:nvSpPr>
        <p:spPr>
          <a:xfrm>
            <a:off x="8283060" y="5508367"/>
            <a:ext cx="22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Amplitude adjustment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3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33">
            <a:extLst>
              <a:ext uri="{FF2B5EF4-FFF2-40B4-BE49-F238E27FC236}">
                <a16:creationId xmlns:a16="http://schemas.microsoft.com/office/drawing/2014/main" id="{6375CC34-9C9E-DB8C-9052-A3E58E9CE257}"/>
              </a:ext>
            </a:extLst>
          </p:cNvPr>
          <p:cNvSpPr/>
          <p:nvPr/>
        </p:nvSpPr>
        <p:spPr>
          <a:xfrm>
            <a:off x="1130007" y="3429000"/>
            <a:ext cx="10223793" cy="2679700"/>
          </a:xfrm>
          <a:prstGeom prst="roundRect">
            <a:avLst>
              <a:gd name="adj" fmla="val 11847"/>
            </a:avLst>
          </a:prstGeom>
          <a:solidFill>
            <a:srgbClr val="F7F7F7"/>
          </a:solidFill>
          <a:ln w="9525" cap="flat">
            <a:solidFill>
              <a:schemeClr val="bg1">
                <a:lumMod val="75000"/>
              </a:schemeClr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lstStyle/>
          <a:p>
            <a:pPr defTabSz="457063">
              <a:defRPr/>
            </a:pPr>
            <a:endParaRPr sz="910" dirty="0">
              <a:solidFill>
                <a:srgbClr val="3E393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517F29-7AF0-2256-B489-7DF1C910D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633905"/>
            <a:ext cx="1909762" cy="412381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47DE4FFB-AACF-0DDC-3BE6-2387046232B4}"/>
              </a:ext>
            </a:extLst>
          </p:cNvPr>
          <p:cNvSpPr/>
          <p:nvPr/>
        </p:nvSpPr>
        <p:spPr>
          <a:xfrm>
            <a:off x="2079134" y="1652955"/>
            <a:ext cx="431194" cy="431194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BCAF75D4-DF8D-A866-5FAD-6A30E411716F}"/>
              </a:ext>
            </a:extLst>
          </p:cNvPr>
          <p:cNvCxnSpPr>
            <a:stCxn id="3" idx="4"/>
            <a:endCxn id="6" idx="1"/>
          </p:cNvCxnSpPr>
          <p:nvPr/>
        </p:nvCxnSpPr>
        <p:spPr>
          <a:xfrm rot="16200000" flipH="1">
            <a:off x="2107780" y="2271099"/>
            <a:ext cx="589499" cy="215597"/>
          </a:xfrm>
          <a:prstGeom prst="bentConnector2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6C4C79-9D95-DD76-2B65-BDC9EBDFD70F}"/>
              </a:ext>
            </a:extLst>
          </p:cNvPr>
          <p:cNvGrpSpPr/>
          <p:nvPr/>
        </p:nvGrpSpPr>
        <p:grpSpPr>
          <a:xfrm>
            <a:off x="2510328" y="2319705"/>
            <a:ext cx="7412011" cy="707886"/>
            <a:chOff x="2510328" y="2230805"/>
            <a:chExt cx="7412011" cy="7078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38F0FA4-16E9-7667-54F0-EA7910729B79}"/>
                </a:ext>
              </a:extLst>
            </p:cNvPr>
            <p:cNvSpPr txBox="1"/>
            <p:nvPr/>
          </p:nvSpPr>
          <p:spPr>
            <a:xfrm>
              <a:off x="2510328" y="2230805"/>
              <a:ext cx="7412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 be the unitary transformation that puts a −1 in front of all basis states |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&gt; where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≠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0</a:t>
              </a:r>
              <a:r>
                <a:rPr lang="en-US" altLang="zh-CN" sz="20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, and that does nothing to the basis state |0</a:t>
              </a:r>
              <a:r>
                <a:rPr lang="en-US" altLang="zh-CN" sz="20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&gt;.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D0C2BB3-1FAF-961D-47A5-828D447B7BD9}"/>
                </a:ext>
              </a:extLst>
            </p:cNvPr>
            <p:cNvCxnSpPr>
              <a:cxnSpLocks/>
            </p:cNvCxnSpPr>
            <p:nvPr/>
          </p:nvCxnSpPr>
          <p:spPr>
            <a:xfrm>
              <a:off x="6347289" y="2584747"/>
              <a:ext cx="3006261" cy="0"/>
            </a:xfrm>
            <a:prstGeom prst="line">
              <a:avLst/>
            </a:prstGeom>
            <a:ln w="19050">
              <a:solidFill>
                <a:srgbClr val="FF5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32F55BA-5996-3272-7217-B6AC7F006BED}"/>
                </a:ext>
              </a:extLst>
            </p:cNvPr>
            <p:cNvCxnSpPr>
              <a:cxnSpLocks/>
            </p:cNvCxnSpPr>
            <p:nvPr/>
          </p:nvCxnSpPr>
          <p:spPr>
            <a:xfrm>
              <a:off x="2556339" y="2906941"/>
              <a:ext cx="2422061" cy="0"/>
            </a:xfrm>
            <a:prstGeom prst="line">
              <a:avLst/>
            </a:prstGeom>
            <a:ln w="19050">
              <a:solidFill>
                <a:srgbClr val="FF5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F72563C-965D-4AFD-B9FD-E828359869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52"/>
          <a:stretch/>
        </p:blipFill>
        <p:spPr>
          <a:xfrm>
            <a:off x="3439809" y="1500094"/>
            <a:ext cx="3719815" cy="6991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563D75-780A-31FF-C3EC-B10DF50B5DAF}"/>
              </a:ext>
            </a:extLst>
          </p:cNvPr>
          <p:cNvSpPr/>
          <p:nvPr/>
        </p:nvSpPr>
        <p:spPr>
          <a:xfrm>
            <a:off x="4610099" y="1624491"/>
            <a:ext cx="1737189" cy="453545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24C9D5-D2E5-610C-E658-9C467438C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69" y="3878175"/>
            <a:ext cx="9909638" cy="183803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DB63B9-CF2D-8251-7DCB-FC1A0F9B7100}"/>
              </a:ext>
            </a:extLst>
          </p:cNvPr>
          <p:cNvGrpSpPr/>
          <p:nvPr/>
        </p:nvGrpSpPr>
        <p:grpSpPr>
          <a:xfrm>
            <a:off x="1240236" y="1059366"/>
            <a:ext cx="6328671" cy="369332"/>
            <a:chOff x="897336" y="1059366"/>
            <a:chExt cx="6328671" cy="36933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420AC28-79A5-3A94-1BC9-1A89956CB7C7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等腰三角形 14">
              <a:extLst>
                <a:ext uri="{FF2B5EF4-FFF2-40B4-BE49-F238E27FC236}">
                  <a16:creationId xmlns:a16="http://schemas.microsoft.com/office/drawing/2014/main" id="{A0B281AC-0032-27AA-9025-55E4B649DD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72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DB63B9-CF2D-8251-7DCB-FC1A0F9B7100}"/>
              </a:ext>
            </a:extLst>
          </p:cNvPr>
          <p:cNvGrpSpPr/>
          <p:nvPr/>
        </p:nvGrpSpPr>
        <p:grpSpPr>
          <a:xfrm>
            <a:off x="1240236" y="1059366"/>
            <a:ext cx="6328671" cy="369332"/>
            <a:chOff x="897336" y="1059366"/>
            <a:chExt cx="6328671" cy="36933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420AC28-79A5-3A94-1BC9-1A89956CB7C7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等腰三角形 14">
              <a:extLst>
                <a:ext uri="{FF2B5EF4-FFF2-40B4-BE49-F238E27FC236}">
                  <a16:creationId xmlns:a16="http://schemas.microsoft.com/office/drawing/2014/main" id="{A0B281AC-0032-27AA-9025-55E4B649DD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008D748A-D20E-01A7-D883-F5F6E635E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633905"/>
            <a:ext cx="1909762" cy="412381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F9D7C863-B364-A2A1-4E15-42E234540477}"/>
              </a:ext>
            </a:extLst>
          </p:cNvPr>
          <p:cNvSpPr/>
          <p:nvPr/>
        </p:nvSpPr>
        <p:spPr>
          <a:xfrm>
            <a:off x="2079134" y="1652955"/>
            <a:ext cx="431194" cy="431194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F656CCF4-B65F-03CA-E47D-3E795D8B64C4}"/>
              </a:ext>
            </a:extLst>
          </p:cNvPr>
          <p:cNvCxnSpPr>
            <a:stCxn id="31" idx="4"/>
            <a:endCxn id="34" idx="1"/>
          </p:cNvCxnSpPr>
          <p:nvPr/>
        </p:nvCxnSpPr>
        <p:spPr>
          <a:xfrm rot="16200000" flipH="1">
            <a:off x="2107780" y="2271099"/>
            <a:ext cx="589499" cy="215597"/>
          </a:xfrm>
          <a:prstGeom prst="bentConnector2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A0B8B63-325F-8637-279E-57F2DE9FFE75}"/>
              </a:ext>
            </a:extLst>
          </p:cNvPr>
          <p:cNvGrpSpPr/>
          <p:nvPr/>
        </p:nvGrpSpPr>
        <p:grpSpPr>
          <a:xfrm>
            <a:off x="2510328" y="2319705"/>
            <a:ext cx="7412011" cy="707886"/>
            <a:chOff x="2510328" y="2230805"/>
            <a:chExt cx="7412011" cy="70788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1C6D923-3458-FD51-EC4D-E23B847596CB}"/>
                </a:ext>
              </a:extLst>
            </p:cNvPr>
            <p:cNvSpPr txBox="1"/>
            <p:nvPr/>
          </p:nvSpPr>
          <p:spPr>
            <a:xfrm>
              <a:off x="2510328" y="2230805"/>
              <a:ext cx="7412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 be the unitary transformation that puts a −1 in front of all basis states |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&gt; where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≠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0</a:t>
              </a:r>
              <a:r>
                <a:rPr lang="en-US" altLang="zh-CN" sz="20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, and that does nothing to the basis state |0</a:t>
              </a:r>
              <a:r>
                <a:rPr lang="en-US" altLang="zh-CN" sz="20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&gt;.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748FD5B-4C94-3C43-266B-5975A269873B}"/>
                </a:ext>
              </a:extLst>
            </p:cNvPr>
            <p:cNvCxnSpPr>
              <a:cxnSpLocks/>
            </p:cNvCxnSpPr>
            <p:nvPr/>
          </p:nvCxnSpPr>
          <p:spPr>
            <a:xfrm>
              <a:off x="6347289" y="2584747"/>
              <a:ext cx="3006261" cy="0"/>
            </a:xfrm>
            <a:prstGeom prst="line">
              <a:avLst/>
            </a:prstGeom>
            <a:ln w="19050">
              <a:solidFill>
                <a:srgbClr val="FF5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A15AE52-450B-CEE9-0DFC-0B5052564093}"/>
                </a:ext>
              </a:extLst>
            </p:cNvPr>
            <p:cNvCxnSpPr>
              <a:cxnSpLocks/>
            </p:cNvCxnSpPr>
            <p:nvPr/>
          </p:nvCxnSpPr>
          <p:spPr>
            <a:xfrm>
              <a:off x="2556339" y="2906941"/>
              <a:ext cx="2422061" cy="0"/>
            </a:xfrm>
            <a:prstGeom prst="line">
              <a:avLst/>
            </a:prstGeom>
            <a:ln w="19050">
              <a:solidFill>
                <a:srgbClr val="FF5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4F35C8E9-E270-9F48-0B4B-94CEF66C8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52"/>
          <a:stretch/>
        </p:blipFill>
        <p:spPr>
          <a:xfrm>
            <a:off x="3439809" y="1500094"/>
            <a:ext cx="3719815" cy="69917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92FA73CD-48E2-B60D-2476-AA29A9281DAB}"/>
              </a:ext>
            </a:extLst>
          </p:cNvPr>
          <p:cNvSpPr/>
          <p:nvPr/>
        </p:nvSpPr>
        <p:spPr>
          <a:xfrm>
            <a:off x="4610099" y="1624491"/>
            <a:ext cx="1737189" cy="453545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A93D9663-B508-5F44-611C-EE0E0485E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74" y="3450906"/>
            <a:ext cx="2613025" cy="246094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ED36E97-C4DD-5E97-8515-B3538714C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350" y="3441885"/>
            <a:ext cx="6088062" cy="120775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97A46D4-18F6-4872-407B-0818291FA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165" y="4824623"/>
            <a:ext cx="4753271" cy="1236352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5367CCD1-6CC4-F65B-5379-19F344C16B5F}"/>
              </a:ext>
            </a:extLst>
          </p:cNvPr>
          <p:cNvSpPr/>
          <p:nvPr/>
        </p:nvSpPr>
        <p:spPr>
          <a:xfrm>
            <a:off x="5984874" y="5128475"/>
            <a:ext cx="4753270" cy="93250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12F423D-93DF-3933-99AE-E839EA2CF38B}"/>
              </a:ext>
            </a:extLst>
          </p:cNvPr>
          <p:cNvCxnSpPr>
            <a:cxnSpLocks/>
          </p:cNvCxnSpPr>
          <p:nvPr/>
        </p:nvCxnSpPr>
        <p:spPr>
          <a:xfrm>
            <a:off x="4978400" y="3450906"/>
            <a:ext cx="0" cy="2795629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FDC48E6-9AFA-20DE-0668-86115AE5D094}"/>
              </a:ext>
            </a:extLst>
          </p:cNvPr>
          <p:cNvCxnSpPr>
            <a:cxnSpLocks/>
          </p:cNvCxnSpPr>
          <p:nvPr/>
        </p:nvCxnSpPr>
        <p:spPr>
          <a:xfrm>
            <a:off x="1452663" y="3279331"/>
            <a:ext cx="9291537" cy="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367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DB63B9-CF2D-8251-7DCB-FC1A0F9B7100}"/>
              </a:ext>
            </a:extLst>
          </p:cNvPr>
          <p:cNvGrpSpPr/>
          <p:nvPr/>
        </p:nvGrpSpPr>
        <p:grpSpPr>
          <a:xfrm>
            <a:off x="1240236" y="1059366"/>
            <a:ext cx="6328671" cy="369332"/>
            <a:chOff x="897336" y="1059366"/>
            <a:chExt cx="6328671" cy="36933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420AC28-79A5-3A94-1BC9-1A89956CB7C7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等腰三角形 14">
              <a:extLst>
                <a:ext uri="{FF2B5EF4-FFF2-40B4-BE49-F238E27FC236}">
                  <a16:creationId xmlns:a16="http://schemas.microsoft.com/office/drawing/2014/main" id="{A0B281AC-0032-27AA-9025-55E4B649DD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008D748A-D20E-01A7-D883-F5F6E635E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633905"/>
            <a:ext cx="1909762" cy="412381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F9D7C863-B364-A2A1-4E15-42E234540477}"/>
              </a:ext>
            </a:extLst>
          </p:cNvPr>
          <p:cNvSpPr/>
          <p:nvPr/>
        </p:nvSpPr>
        <p:spPr>
          <a:xfrm>
            <a:off x="2079134" y="1652955"/>
            <a:ext cx="431194" cy="431194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F35C8E9-E270-9F48-0B4B-94CEF66C8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52"/>
          <a:stretch/>
        </p:blipFill>
        <p:spPr>
          <a:xfrm>
            <a:off x="3439809" y="1500094"/>
            <a:ext cx="3719815" cy="69917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92FA73CD-48E2-B60D-2476-AA29A9281DAB}"/>
              </a:ext>
            </a:extLst>
          </p:cNvPr>
          <p:cNvSpPr/>
          <p:nvPr/>
        </p:nvSpPr>
        <p:spPr>
          <a:xfrm>
            <a:off x="4610099" y="1624491"/>
            <a:ext cx="1737189" cy="453545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BAC68D-9F10-6AE8-98A7-E9FBA7627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559" y="2987593"/>
            <a:ext cx="3719816" cy="19507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5EB94B-2EB2-A26D-2ACE-5963B2F12B68}"/>
              </a:ext>
            </a:extLst>
          </p:cNvPr>
          <p:cNvSpPr/>
          <p:nvPr/>
        </p:nvSpPr>
        <p:spPr>
          <a:xfrm>
            <a:off x="1885950" y="3123831"/>
            <a:ext cx="2609849" cy="1408114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676DE4-6085-0EDB-1642-83B6A2C809F3}"/>
              </a:ext>
            </a:extLst>
          </p:cNvPr>
          <p:cNvSpPr/>
          <p:nvPr/>
        </p:nvSpPr>
        <p:spPr>
          <a:xfrm>
            <a:off x="2510329" y="3204494"/>
            <a:ext cx="1217122" cy="1225851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100FF2-F565-5F23-839A-DF954AD4A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4531945"/>
            <a:ext cx="5779141" cy="11315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25492B-4CAC-EE94-C81E-80683A97E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9" y="2595054"/>
            <a:ext cx="4370691" cy="14666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59B1B1-47CB-2DD3-1B8D-186701CD1D80}"/>
              </a:ext>
            </a:extLst>
          </p:cNvPr>
          <p:cNvSpPr/>
          <p:nvPr/>
        </p:nvSpPr>
        <p:spPr>
          <a:xfrm>
            <a:off x="1335578" y="1528828"/>
            <a:ext cx="1909762" cy="666748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1C7F9D-C9A2-8A0F-3B4C-FBB0D994044A}"/>
              </a:ext>
            </a:extLst>
          </p:cNvPr>
          <p:cNvCxnSpPr>
            <a:cxnSpLocks/>
          </p:cNvCxnSpPr>
          <p:nvPr/>
        </p:nvCxnSpPr>
        <p:spPr>
          <a:xfrm>
            <a:off x="5454650" y="2791567"/>
            <a:ext cx="0" cy="2540369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37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33">
            <a:extLst>
              <a:ext uri="{FF2B5EF4-FFF2-40B4-BE49-F238E27FC236}">
                <a16:creationId xmlns:a16="http://schemas.microsoft.com/office/drawing/2014/main" id="{CBF19BA0-C2F8-F477-037E-7943372C6163}"/>
              </a:ext>
            </a:extLst>
          </p:cNvPr>
          <p:cNvSpPr/>
          <p:nvPr/>
        </p:nvSpPr>
        <p:spPr>
          <a:xfrm>
            <a:off x="971257" y="4621780"/>
            <a:ext cx="7487412" cy="1695349"/>
          </a:xfrm>
          <a:prstGeom prst="roundRect">
            <a:avLst>
              <a:gd name="adj" fmla="val 11847"/>
            </a:avLst>
          </a:prstGeom>
          <a:solidFill>
            <a:srgbClr val="F7F7F7"/>
          </a:solidFill>
          <a:ln w="9525" cap="flat">
            <a:solidFill>
              <a:schemeClr val="bg1">
                <a:lumMod val="75000"/>
              </a:schemeClr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lstStyle/>
          <a:p>
            <a:pPr defTabSz="457063">
              <a:defRPr/>
            </a:pPr>
            <a:endParaRPr sz="910" dirty="0">
              <a:solidFill>
                <a:srgbClr val="3E393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DB63B9-CF2D-8251-7DCB-FC1A0F9B7100}"/>
              </a:ext>
            </a:extLst>
          </p:cNvPr>
          <p:cNvGrpSpPr/>
          <p:nvPr/>
        </p:nvGrpSpPr>
        <p:grpSpPr>
          <a:xfrm>
            <a:off x="1240236" y="1059366"/>
            <a:ext cx="6328671" cy="369332"/>
            <a:chOff x="897336" y="1059366"/>
            <a:chExt cx="6328671" cy="36933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420AC28-79A5-3A94-1BC9-1A89956CB7C7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等腰三角形 14">
              <a:extLst>
                <a:ext uri="{FF2B5EF4-FFF2-40B4-BE49-F238E27FC236}">
                  <a16:creationId xmlns:a16="http://schemas.microsoft.com/office/drawing/2014/main" id="{A0B281AC-0032-27AA-9025-55E4B649DD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008D748A-D20E-01A7-D883-F5F6E635E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633905"/>
            <a:ext cx="1909762" cy="412381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F9D7C863-B364-A2A1-4E15-42E234540477}"/>
              </a:ext>
            </a:extLst>
          </p:cNvPr>
          <p:cNvSpPr/>
          <p:nvPr/>
        </p:nvSpPr>
        <p:spPr>
          <a:xfrm>
            <a:off x="2079134" y="1652955"/>
            <a:ext cx="431194" cy="431194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F35C8E9-E270-9F48-0B4B-94CEF66C8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52"/>
          <a:stretch/>
        </p:blipFill>
        <p:spPr>
          <a:xfrm>
            <a:off x="3439809" y="1500094"/>
            <a:ext cx="3719815" cy="69917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92FA73CD-48E2-B60D-2476-AA29A9281DAB}"/>
              </a:ext>
            </a:extLst>
          </p:cNvPr>
          <p:cNvSpPr/>
          <p:nvPr/>
        </p:nvSpPr>
        <p:spPr>
          <a:xfrm>
            <a:off x="4610099" y="1624491"/>
            <a:ext cx="1737189" cy="453545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59B1B1-47CB-2DD3-1B8D-186701CD1D80}"/>
              </a:ext>
            </a:extLst>
          </p:cNvPr>
          <p:cNvSpPr/>
          <p:nvPr/>
        </p:nvSpPr>
        <p:spPr>
          <a:xfrm>
            <a:off x="1335578" y="1528828"/>
            <a:ext cx="1909762" cy="666748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802A87-9732-E574-109E-35AC242B4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66" y="2388083"/>
            <a:ext cx="4370691" cy="14666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0832D4-CBB0-2EE8-5BE8-611D8DC68C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566" y="2507270"/>
            <a:ext cx="5638800" cy="12283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453088-8B45-CCEC-2307-B8753281E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66" y="4721251"/>
            <a:ext cx="7278253" cy="14810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1F12BD-D081-6939-CFE3-7D76BE248A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75" y="4783600"/>
            <a:ext cx="2228207" cy="1365578"/>
          </a:xfrm>
          <a:prstGeom prst="rect">
            <a:avLst/>
          </a:prstGeom>
        </p:spPr>
      </p:pic>
      <p:sp>
        <p:nvSpPr>
          <p:cNvPr id="17" name="箭头: 下 16">
            <a:extLst>
              <a:ext uri="{FF2B5EF4-FFF2-40B4-BE49-F238E27FC236}">
                <a16:creationId xmlns:a16="http://schemas.microsoft.com/office/drawing/2014/main" id="{3274D192-D3D6-D93A-3D38-F0D044BE123F}"/>
              </a:ext>
            </a:extLst>
          </p:cNvPr>
          <p:cNvSpPr/>
          <p:nvPr/>
        </p:nvSpPr>
        <p:spPr>
          <a:xfrm rot="16200000">
            <a:off x="8652651" y="5233176"/>
            <a:ext cx="291830" cy="4572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3EE133-13A5-E9EF-0AF9-4234044E73F2}"/>
              </a:ext>
            </a:extLst>
          </p:cNvPr>
          <p:cNvSpPr/>
          <p:nvPr/>
        </p:nvSpPr>
        <p:spPr>
          <a:xfrm>
            <a:off x="9670902" y="5796754"/>
            <a:ext cx="1482231" cy="386497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7A0D1E2-3358-B434-B52E-C9DC5DF35938}"/>
              </a:ext>
            </a:extLst>
          </p:cNvPr>
          <p:cNvGrpSpPr/>
          <p:nvPr/>
        </p:nvGrpSpPr>
        <p:grpSpPr>
          <a:xfrm>
            <a:off x="7987272" y="3208657"/>
            <a:ext cx="1358817" cy="1275322"/>
            <a:chOff x="7959079" y="3207185"/>
            <a:chExt cx="1425248" cy="1337671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973AD30-8E37-59F5-57B9-EDA2C9F16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581"/>
            <a:stretch/>
          </p:blipFill>
          <p:spPr>
            <a:xfrm>
              <a:off x="7978080" y="3777624"/>
              <a:ext cx="621058" cy="767232"/>
            </a:xfrm>
            <a:prstGeom prst="rect">
              <a:avLst/>
            </a:prstGeom>
          </p:spPr>
        </p:pic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CC304613-113E-B784-DA6C-EAB16FD51EBA}"/>
                </a:ext>
              </a:extLst>
            </p:cNvPr>
            <p:cNvSpPr/>
            <p:nvPr/>
          </p:nvSpPr>
          <p:spPr>
            <a:xfrm rot="13500000">
              <a:off x="8571729" y="3526958"/>
              <a:ext cx="319999" cy="501332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DBF4D72-52C7-22C3-3BC4-C65CCCD5769D}"/>
                </a:ext>
              </a:extLst>
            </p:cNvPr>
            <p:cNvSpPr txBox="1"/>
            <p:nvPr/>
          </p:nvSpPr>
          <p:spPr>
            <a:xfrm>
              <a:off x="8881116" y="3207185"/>
              <a:ext cx="503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</a:t>
              </a:r>
              <a:endParaRPr lang="zh-CN" alt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947FC94-3E7D-8AD6-2FD3-AA44425A0163}"/>
                </a:ext>
              </a:extLst>
            </p:cNvPr>
            <p:cNvSpPr/>
            <p:nvPr/>
          </p:nvSpPr>
          <p:spPr>
            <a:xfrm>
              <a:off x="7959079" y="3866107"/>
              <a:ext cx="621058" cy="621058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F5CB222-B97F-D400-3727-6CA18B287D91}"/>
              </a:ext>
            </a:extLst>
          </p:cNvPr>
          <p:cNvCxnSpPr>
            <a:cxnSpLocks/>
          </p:cNvCxnSpPr>
          <p:nvPr/>
        </p:nvCxnSpPr>
        <p:spPr>
          <a:xfrm>
            <a:off x="5727700" y="2388083"/>
            <a:ext cx="0" cy="1385416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70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F0C313-B674-C3D2-ACCA-F7AF6FD5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25" y="1722144"/>
            <a:ext cx="3177325" cy="23939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FD6A05-EAAA-C87F-BD46-342B6D2041F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4E8C1129-F2AE-DF23-9B05-587620D236D5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18" name="矩形 12">
                <a:extLst>
                  <a:ext uri="{FF2B5EF4-FFF2-40B4-BE49-F238E27FC236}">
                    <a16:creationId xmlns:a16="http://schemas.microsoft.com/office/drawing/2014/main" id="{40FA3C2B-162B-26FC-91C9-2B702C51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 13">
                <a:extLst>
                  <a:ext uri="{FF2B5EF4-FFF2-40B4-BE49-F238E27FC236}">
                    <a16:creationId xmlns:a16="http://schemas.microsoft.com/office/drawing/2014/main" id="{8F44A7B3-B53B-B772-4B95-6D009657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等腰三角形 14">
                <a:extLst>
                  <a:ext uri="{FF2B5EF4-FFF2-40B4-BE49-F238E27FC236}">
                    <a16:creationId xmlns:a16="http://schemas.microsoft.com/office/drawing/2014/main" id="{B2F563E0-6DBE-9D8D-7863-2F2D35710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3EDC80-87BD-DC75-7781-63CAAC145382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8203011-B4D4-2C87-EF36-D21BE892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509" y="1802325"/>
            <a:ext cx="3078718" cy="2382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9A4484-533A-CE7D-37D3-AD2CEAAB44FD}"/>
              </a:ext>
            </a:extLst>
          </p:cNvPr>
          <p:cNvSpPr txBox="1"/>
          <p:nvPr/>
        </p:nvSpPr>
        <p:spPr>
          <a:xfrm>
            <a:off x="2064161" y="5508367"/>
            <a:ext cx="22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 Oracle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936AA2-2090-72F7-D528-772BD141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931" y="3691755"/>
            <a:ext cx="2895600" cy="277194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EA2B324-9F6E-EFE8-2A18-898B53DE437B}"/>
              </a:ext>
            </a:extLst>
          </p:cNvPr>
          <p:cNvCxnSpPr/>
          <p:nvPr/>
        </p:nvCxnSpPr>
        <p:spPr>
          <a:xfrm>
            <a:off x="4375150" y="3556558"/>
            <a:ext cx="3575050" cy="0"/>
          </a:xfrm>
          <a:prstGeom prst="line">
            <a:avLst/>
          </a:prstGeom>
          <a:ln w="19050">
            <a:solidFill>
              <a:srgbClr val="FF5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5C1173A-41D9-D97F-164E-681D0C2113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60700" y="4173167"/>
            <a:ext cx="1603231" cy="90456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97D9E8D-8036-6FB0-7C72-EAF95DD9D47C}"/>
              </a:ext>
            </a:extLst>
          </p:cNvPr>
          <p:cNvCxnSpPr>
            <a:cxnSpLocks/>
            <a:stCxn id="9" idx="3"/>
            <a:endCxn id="3" idx="2"/>
          </p:cNvCxnSpPr>
          <p:nvPr/>
        </p:nvCxnSpPr>
        <p:spPr>
          <a:xfrm flipV="1">
            <a:off x="7559531" y="4185319"/>
            <a:ext cx="1865337" cy="89240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522A850-DC41-7513-12FD-A3211D3076C8}"/>
              </a:ext>
            </a:extLst>
          </p:cNvPr>
          <p:cNvSpPr txBox="1"/>
          <p:nvPr/>
        </p:nvSpPr>
        <p:spPr>
          <a:xfrm>
            <a:off x="8283060" y="5508367"/>
            <a:ext cx="22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Amplitude adjustment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90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DB63B9-CF2D-8251-7DCB-FC1A0F9B7100}"/>
              </a:ext>
            </a:extLst>
          </p:cNvPr>
          <p:cNvGrpSpPr/>
          <p:nvPr/>
        </p:nvGrpSpPr>
        <p:grpSpPr>
          <a:xfrm>
            <a:off x="1240236" y="1059366"/>
            <a:ext cx="6328671" cy="369332"/>
            <a:chOff x="897336" y="1059366"/>
            <a:chExt cx="6328671" cy="36933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420AC28-79A5-3A94-1BC9-1A89956CB7C7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等腰三角形 14">
              <a:extLst>
                <a:ext uri="{FF2B5EF4-FFF2-40B4-BE49-F238E27FC236}">
                  <a16:creationId xmlns:a16="http://schemas.microsoft.com/office/drawing/2014/main" id="{A0B281AC-0032-27AA-9025-55E4B649DD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008D748A-D20E-01A7-D883-F5F6E635E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633905"/>
            <a:ext cx="1909762" cy="412381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F9D7C863-B364-A2A1-4E15-42E234540477}"/>
              </a:ext>
            </a:extLst>
          </p:cNvPr>
          <p:cNvSpPr/>
          <p:nvPr/>
        </p:nvSpPr>
        <p:spPr>
          <a:xfrm>
            <a:off x="2079134" y="1652955"/>
            <a:ext cx="431194" cy="431194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F35C8E9-E270-9F48-0B4B-94CEF66C8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52"/>
          <a:stretch/>
        </p:blipFill>
        <p:spPr>
          <a:xfrm>
            <a:off x="3439809" y="1500094"/>
            <a:ext cx="3719815" cy="69917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92FA73CD-48E2-B60D-2476-AA29A9281DAB}"/>
              </a:ext>
            </a:extLst>
          </p:cNvPr>
          <p:cNvSpPr/>
          <p:nvPr/>
        </p:nvSpPr>
        <p:spPr>
          <a:xfrm>
            <a:off x="4610099" y="1624491"/>
            <a:ext cx="1737189" cy="453545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59B1B1-47CB-2DD3-1B8D-186701CD1D80}"/>
              </a:ext>
            </a:extLst>
          </p:cNvPr>
          <p:cNvSpPr/>
          <p:nvPr/>
        </p:nvSpPr>
        <p:spPr>
          <a:xfrm>
            <a:off x="1335578" y="1528828"/>
            <a:ext cx="1909762" cy="666748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7037CC-491E-0537-D298-55DBB03F4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449" y="2616434"/>
            <a:ext cx="6731001" cy="24076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BEFBDA-A669-7BE3-6AFD-32498235F3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87"/>
          <a:stretch/>
        </p:blipFill>
        <p:spPr>
          <a:xfrm>
            <a:off x="4024213" y="5067299"/>
            <a:ext cx="3697072" cy="5506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AFC7A4-3556-3820-D8B6-F07DE940534F}"/>
              </a:ext>
            </a:extLst>
          </p:cNvPr>
          <p:cNvSpPr/>
          <p:nvPr/>
        </p:nvSpPr>
        <p:spPr>
          <a:xfrm>
            <a:off x="4796630" y="2719710"/>
            <a:ext cx="3357610" cy="1800773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19ADD3A-D9B2-9F2D-F1A9-95ED53470EA9}"/>
              </a:ext>
            </a:extLst>
          </p:cNvPr>
          <p:cNvSpPr/>
          <p:nvPr/>
        </p:nvSpPr>
        <p:spPr>
          <a:xfrm>
            <a:off x="5645150" y="2835283"/>
            <a:ext cx="1595937" cy="1560854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3062418-9FC9-B980-6537-7D8400527CFA}"/>
              </a:ext>
            </a:extLst>
          </p:cNvPr>
          <p:cNvCxnSpPr>
            <a:cxnSpLocks/>
          </p:cNvCxnSpPr>
          <p:nvPr/>
        </p:nvCxnSpPr>
        <p:spPr>
          <a:xfrm>
            <a:off x="4845050" y="5600700"/>
            <a:ext cx="1830945" cy="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88DF8A0-46DB-9145-7ECB-D364B70AB774}"/>
              </a:ext>
            </a:extLst>
          </p:cNvPr>
          <p:cNvCxnSpPr>
            <a:cxnSpLocks/>
          </p:cNvCxnSpPr>
          <p:nvPr/>
        </p:nvCxnSpPr>
        <p:spPr>
          <a:xfrm>
            <a:off x="6832725" y="5600700"/>
            <a:ext cx="933010" cy="1"/>
          </a:xfrm>
          <a:prstGeom prst="line">
            <a:avLst/>
          </a:prstGeom>
          <a:ln w="19050"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8A76861-EFE1-8A80-3F50-00B0C4859314}"/>
              </a:ext>
            </a:extLst>
          </p:cNvPr>
          <p:cNvSpPr/>
          <p:nvPr/>
        </p:nvSpPr>
        <p:spPr>
          <a:xfrm>
            <a:off x="3107530" y="2719710"/>
            <a:ext cx="888290" cy="1800773"/>
          </a:xfrm>
          <a:prstGeom prst="rect">
            <a:avLst/>
          </a:prstGeom>
          <a:noFill/>
          <a:ln w="19050">
            <a:solidFill>
              <a:srgbClr val="99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25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FD6A05-EAAA-C87F-BD46-342B6D2041F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4E8C1129-F2AE-DF23-9B05-587620D236D5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18" name="矩形 12">
                <a:extLst>
                  <a:ext uri="{FF2B5EF4-FFF2-40B4-BE49-F238E27FC236}">
                    <a16:creationId xmlns:a16="http://schemas.microsoft.com/office/drawing/2014/main" id="{40FA3C2B-162B-26FC-91C9-2B702C51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 13">
                <a:extLst>
                  <a:ext uri="{FF2B5EF4-FFF2-40B4-BE49-F238E27FC236}">
                    <a16:creationId xmlns:a16="http://schemas.microsoft.com/office/drawing/2014/main" id="{8F44A7B3-B53B-B772-4B95-6D009657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等腰三角形 14">
                <a:extLst>
                  <a:ext uri="{FF2B5EF4-FFF2-40B4-BE49-F238E27FC236}">
                    <a16:creationId xmlns:a16="http://schemas.microsoft.com/office/drawing/2014/main" id="{B2F563E0-6DBE-9D8D-7863-2F2D35710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3EDC80-87BD-DC75-7781-63CAAC145382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9B8F8D9-C038-E794-4B75-17552796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74" y="2823121"/>
            <a:ext cx="7379225" cy="21544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8625D2-2440-F031-C6FC-4D52653FF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350" y="2174889"/>
            <a:ext cx="1714499" cy="362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5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B64DD02-AA5C-05CE-9532-436A7806C77E}"/>
              </a:ext>
            </a:extLst>
          </p:cNvPr>
          <p:cNvGrpSpPr/>
          <p:nvPr/>
        </p:nvGrpSpPr>
        <p:grpSpPr>
          <a:xfrm>
            <a:off x="806754" y="1949438"/>
            <a:ext cx="10568781" cy="1364957"/>
            <a:chOff x="857250" y="1395412"/>
            <a:chExt cx="10568781" cy="136495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7A7E839-5CC6-2013-2CF6-5DAF50520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7"/>
            <a:stretch/>
          </p:blipFill>
          <p:spPr>
            <a:xfrm>
              <a:off x="857250" y="1395412"/>
              <a:ext cx="10568781" cy="1364957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1624EF9-23AA-4739-D566-17FDBCDCD418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2089150"/>
              <a:ext cx="4273550" cy="0"/>
            </a:xfrm>
            <a:prstGeom prst="line">
              <a:avLst/>
            </a:prstGeom>
            <a:ln w="1905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851041D-D83B-45F8-4887-364CCCBB323A}"/>
              </a:ext>
            </a:extLst>
          </p:cNvPr>
          <p:cNvGrpSpPr/>
          <p:nvPr/>
        </p:nvGrpSpPr>
        <p:grpSpPr>
          <a:xfrm>
            <a:off x="3534282" y="3314395"/>
            <a:ext cx="5028997" cy="2352040"/>
            <a:chOff x="2206760" y="2989915"/>
            <a:chExt cx="5028997" cy="235204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0A98A0-25DB-825B-A346-46A66C97F4F4}"/>
                </a:ext>
              </a:extLst>
            </p:cNvPr>
            <p:cNvSpPr txBox="1"/>
            <p:nvPr/>
          </p:nvSpPr>
          <p:spPr>
            <a:xfrm>
              <a:off x="2400300" y="4126897"/>
              <a:ext cx="461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0 0 0 0 0 1 0 1 0 1 1 0 1 .. 0 1 0 1 0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7CB20AB0-377E-4936-A575-A20654F8B4DB}"/>
                </a:ext>
              </a:extLst>
            </p:cNvPr>
            <p:cNvSpPr/>
            <p:nvPr/>
          </p:nvSpPr>
          <p:spPr>
            <a:xfrm rot="10800000">
              <a:off x="2933700" y="4496229"/>
              <a:ext cx="235085" cy="368300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696F1CBB-CDE7-41CC-9B8D-1DD2B412BBA8}"/>
                </a:ext>
              </a:extLst>
            </p:cNvPr>
            <p:cNvSpPr/>
            <p:nvPr/>
          </p:nvSpPr>
          <p:spPr>
            <a:xfrm rot="10800000">
              <a:off x="3289300" y="4496229"/>
              <a:ext cx="235085" cy="368300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6709A03-92A7-557C-7F75-5FCBD9782AF5}"/>
                </a:ext>
              </a:extLst>
            </p:cNvPr>
            <p:cNvSpPr txBox="1"/>
            <p:nvPr/>
          </p:nvSpPr>
          <p:spPr>
            <a:xfrm>
              <a:off x="2755900" y="4962364"/>
              <a:ext cx="13589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if x</a:t>
              </a:r>
              <a:r>
                <a:rPr lang="en-US" altLang="zh-CN" sz="20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 == 1 ?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D38F027-EEBB-3B5C-1F2A-3395C263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969" y="4201206"/>
              <a:ext cx="672788" cy="30368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AE8E082-7BF9-7216-671A-5DF410288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9410" y="2001458"/>
              <a:ext cx="685489" cy="359079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6E7FB7-0880-9EEB-8E1E-ED12C4686B3D}"/>
                </a:ext>
              </a:extLst>
            </p:cNvPr>
            <p:cNvSpPr txBox="1"/>
            <p:nvPr/>
          </p:nvSpPr>
          <p:spPr>
            <a:xfrm>
              <a:off x="3816350" y="2989915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altLang="zh-CN" sz="2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zh-CN" altLang="en-US" sz="2400" baseline="30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216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The Problem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5472145-70EB-AF89-5F3A-34B2561A3041}"/>
              </a:ext>
            </a:extLst>
          </p:cNvPr>
          <p:cNvGrpSpPr/>
          <p:nvPr/>
        </p:nvGrpSpPr>
        <p:grpSpPr>
          <a:xfrm>
            <a:off x="806754" y="1356069"/>
            <a:ext cx="10508946" cy="495855"/>
            <a:chOff x="609083" y="1514469"/>
            <a:chExt cx="10508946" cy="495855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36C3EDF7-2FA8-C536-4C1A-8376AB166F44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508946" cy="495855"/>
              <a:chOff x="899645" y="0"/>
              <a:chExt cx="7443247" cy="371452"/>
            </a:xfrm>
          </p:grpSpPr>
          <p:sp>
            <p:nvSpPr>
              <p:cNvPr id="20" name="矩形 12">
                <a:extLst>
                  <a:ext uri="{FF2B5EF4-FFF2-40B4-BE49-F238E27FC236}">
                    <a16:creationId xmlns:a16="http://schemas.microsoft.com/office/drawing/2014/main" id="{23006D6C-20C4-F8AA-CAC8-643CA608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443247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21" name="矩形 13">
                <a:extLst>
                  <a:ext uri="{FF2B5EF4-FFF2-40B4-BE49-F238E27FC236}">
                    <a16:creationId xmlns:a16="http://schemas.microsoft.com/office/drawing/2014/main" id="{AA10D286-5D39-A56B-5307-F9B512106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等腰三角形 14">
                <a:extLst>
                  <a:ext uri="{FF2B5EF4-FFF2-40B4-BE49-F238E27FC236}">
                    <a16:creationId xmlns:a16="http://schemas.microsoft.com/office/drawing/2014/main" id="{3815D9B6-E45E-F641-09EB-703D56812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9F7E83A-7858-6EEB-129D-5AD1A42DF0D5}"/>
                </a:ext>
              </a:extLst>
            </p:cNvPr>
            <p:cNvSpPr/>
            <p:nvPr/>
          </p:nvSpPr>
          <p:spPr>
            <a:xfrm>
              <a:off x="753668" y="1520912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endPara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186BD69D-3657-9635-6B17-3413D2DECD7C}"/>
              </a:ext>
            </a:extLst>
          </p:cNvPr>
          <p:cNvSpPr/>
          <p:nvPr/>
        </p:nvSpPr>
        <p:spPr>
          <a:xfrm>
            <a:off x="951339" y="1362512"/>
            <a:ext cx="1682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Problem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7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FD6A05-EAAA-C87F-BD46-342B6D2041F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4E8C1129-F2AE-DF23-9B05-587620D236D5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18" name="矩形 12">
                <a:extLst>
                  <a:ext uri="{FF2B5EF4-FFF2-40B4-BE49-F238E27FC236}">
                    <a16:creationId xmlns:a16="http://schemas.microsoft.com/office/drawing/2014/main" id="{40FA3C2B-162B-26FC-91C9-2B702C51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 13">
                <a:extLst>
                  <a:ext uri="{FF2B5EF4-FFF2-40B4-BE49-F238E27FC236}">
                    <a16:creationId xmlns:a16="http://schemas.microsoft.com/office/drawing/2014/main" id="{8F44A7B3-B53B-B772-4B95-6D009657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等腰三角形 14">
                <a:extLst>
                  <a:ext uri="{FF2B5EF4-FFF2-40B4-BE49-F238E27FC236}">
                    <a16:creationId xmlns:a16="http://schemas.microsoft.com/office/drawing/2014/main" id="{B2F563E0-6DBE-9D8D-7863-2F2D35710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3EDC80-87BD-DC75-7781-63CAAC145382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7E24AE3-E513-729B-5D1F-F75EC6C15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05" y="2331289"/>
            <a:ext cx="4403193" cy="3111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D58C04-6592-B504-2CC5-1C6B4E5E6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9" y="2133964"/>
            <a:ext cx="6038403" cy="36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6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FD6A05-EAAA-C87F-BD46-342B6D2041F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4E8C1129-F2AE-DF23-9B05-587620D236D5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18" name="矩形 12">
                <a:extLst>
                  <a:ext uri="{FF2B5EF4-FFF2-40B4-BE49-F238E27FC236}">
                    <a16:creationId xmlns:a16="http://schemas.microsoft.com/office/drawing/2014/main" id="{40FA3C2B-162B-26FC-91C9-2B702C51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 13">
                <a:extLst>
                  <a:ext uri="{FF2B5EF4-FFF2-40B4-BE49-F238E27FC236}">
                    <a16:creationId xmlns:a16="http://schemas.microsoft.com/office/drawing/2014/main" id="{8F44A7B3-B53B-B772-4B95-6D009657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等腰三角形 14">
                <a:extLst>
                  <a:ext uri="{FF2B5EF4-FFF2-40B4-BE49-F238E27FC236}">
                    <a16:creationId xmlns:a16="http://schemas.microsoft.com/office/drawing/2014/main" id="{B2F563E0-6DBE-9D8D-7863-2F2D35710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3EDC80-87BD-DC75-7781-63CAAC145382}"/>
                </a:ext>
              </a:extLst>
            </p:cNvPr>
            <p:cNvSpPr/>
            <p:nvPr/>
          </p:nvSpPr>
          <p:spPr>
            <a:xfrm>
              <a:off x="753668" y="1520912"/>
              <a:ext cx="35377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2: 3 qubits – find 6(|110&gt;)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BF57746-6938-6050-1058-7922443C0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2632633"/>
            <a:ext cx="2103437" cy="29766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487BA7-8963-2817-3C58-08995113B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9165"/>
            <a:ext cx="7067549" cy="38187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4211F4-2FB1-B3CD-0049-946050B81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39" y="1863034"/>
            <a:ext cx="4764087" cy="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14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DB63B9-CF2D-8251-7DCB-FC1A0F9B7100}"/>
              </a:ext>
            </a:extLst>
          </p:cNvPr>
          <p:cNvGrpSpPr/>
          <p:nvPr/>
        </p:nvGrpSpPr>
        <p:grpSpPr>
          <a:xfrm>
            <a:off x="1240236" y="1059366"/>
            <a:ext cx="6328671" cy="369332"/>
            <a:chOff x="897336" y="1059366"/>
            <a:chExt cx="6328671" cy="36933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420AC28-79A5-3A94-1BC9-1A89956CB7C7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2: 3 qubits – find 6(|110&gt;)</a:t>
              </a:r>
            </a:p>
          </p:txBody>
        </p:sp>
        <p:sp>
          <p:nvSpPr>
            <p:cNvPr id="16" name="等腰三角形 14">
              <a:extLst>
                <a:ext uri="{FF2B5EF4-FFF2-40B4-BE49-F238E27FC236}">
                  <a16:creationId xmlns:a16="http://schemas.microsoft.com/office/drawing/2014/main" id="{A0B281AC-0032-27AA-9025-55E4B649DD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2C34A71-A33C-86F9-F3A6-420BA3942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407408"/>
            <a:ext cx="3429000" cy="25980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F38FDC-4DBD-E985-8D7F-EFC877488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33341"/>
            <a:ext cx="4259262" cy="18605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63CF5C-DAAC-D7BE-1DAB-3CF6E0CBC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63" y="1779985"/>
            <a:ext cx="3371850" cy="767232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DD5A1E8E-9E01-0A97-9109-3B68F611D937}"/>
              </a:ext>
            </a:extLst>
          </p:cNvPr>
          <p:cNvSpPr/>
          <p:nvPr/>
        </p:nvSpPr>
        <p:spPr>
          <a:xfrm rot="16200000">
            <a:off x="5414539" y="1929815"/>
            <a:ext cx="298450" cy="46757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AC26DE-22C5-6427-143E-6505AB3A1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0" y="3407408"/>
            <a:ext cx="5499100" cy="3043763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0281A288-2829-F240-EAAF-1DFFCDAFEAD7}"/>
              </a:ext>
            </a:extLst>
          </p:cNvPr>
          <p:cNvSpPr/>
          <p:nvPr/>
        </p:nvSpPr>
        <p:spPr>
          <a:xfrm>
            <a:off x="10186006" y="5461000"/>
            <a:ext cx="431194" cy="431194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15A8F83-4BE8-2147-4085-03CEE03EC9C6}"/>
              </a:ext>
            </a:extLst>
          </p:cNvPr>
          <p:cNvCxnSpPr>
            <a:cxnSpLocks/>
          </p:cNvCxnSpPr>
          <p:nvPr/>
        </p:nvCxnSpPr>
        <p:spPr>
          <a:xfrm>
            <a:off x="1574800" y="3189111"/>
            <a:ext cx="9169400" cy="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190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DB63B9-CF2D-8251-7DCB-FC1A0F9B7100}"/>
              </a:ext>
            </a:extLst>
          </p:cNvPr>
          <p:cNvGrpSpPr/>
          <p:nvPr/>
        </p:nvGrpSpPr>
        <p:grpSpPr>
          <a:xfrm>
            <a:off x="1240236" y="1059366"/>
            <a:ext cx="6328671" cy="369332"/>
            <a:chOff x="897336" y="1059366"/>
            <a:chExt cx="6328671" cy="36933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420AC28-79A5-3A94-1BC9-1A89956CB7C7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2: 3 qubits – find 6(|110&gt;)</a:t>
              </a:r>
            </a:p>
          </p:txBody>
        </p:sp>
        <p:sp>
          <p:nvSpPr>
            <p:cNvPr id="16" name="等腰三角形 14">
              <a:extLst>
                <a:ext uri="{FF2B5EF4-FFF2-40B4-BE49-F238E27FC236}">
                  <a16:creationId xmlns:a16="http://schemas.microsoft.com/office/drawing/2014/main" id="{A0B281AC-0032-27AA-9025-55E4B649DD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008D748A-D20E-01A7-D883-F5F6E635E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633905"/>
            <a:ext cx="1909762" cy="412381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F9D7C863-B364-A2A1-4E15-42E234540477}"/>
              </a:ext>
            </a:extLst>
          </p:cNvPr>
          <p:cNvSpPr/>
          <p:nvPr/>
        </p:nvSpPr>
        <p:spPr>
          <a:xfrm>
            <a:off x="2079134" y="1652955"/>
            <a:ext cx="431194" cy="431194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F35C8E9-E270-9F48-0B4B-94CEF66C8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52"/>
          <a:stretch/>
        </p:blipFill>
        <p:spPr>
          <a:xfrm>
            <a:off x="3439809" y="1500094"/>
            <a:ext cx="3719815" cy="69917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92FA73CD-48E2-B60D-2476-AA29A9281DAB}"/>
              </a:ext>
            </a:extLst>
          </p:cNvPr>
          <p:cNvSpPr/>
          <p:nvPr/>
        </p:nvSpPr>
        <p:spPr>
          <a:xfrm>
            <a:off x="4610099" y="1624491"/>
            <a:ext cx="1737189" cy="453545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59B1B1-47CB-2DD3-1B8D-186701CD1D80}"/>
              </a:ext>
            </a:extLst>
          </p:cNvPr>
          <p:cNvSpPr/>
          <p:nvPr/>
        </p:nvSpPr>
        <p:spPr>
          <a:xfrm>
            <a:off x="1335578" y="1528828"/>
            <a:ext cx="1909762" cy="666748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8049BB-7DBC-B813-8469-E8B60A860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628381"/>
            <a:ext cx="7721600" cy="329235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D00EB91-C41F-B45B-4536-22ECBAC20276}"/>
              </a:ext>
            </a:extLst>
          </p:cNvPr>
          <p:cNvSpPr/>
          <p:nvPr/>
        </p:nvSpPr>
        <p:spPr>
          <a:xfrm>
            <a:off x="3066104" y="2619377"/>
            <a:ext cx="6011598" cy="2798618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E6E0F0-9EE5-CABA-DBFC-93049379376B}"/>
              </a:ext>
            </a:extLst>
          </p:cNvPr>
          <p:cNvSpPr/>
          <p:nvPr/>
        </p:nvSpPr>
        <p:spPr>
          <a:xfrm>
            <a:off x="3917948" y="2797179"/>
            <a:ext cx="4318001" cy="2378298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830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FD6A05-EAAA-C87F-BD46-342B6D2041F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4E8C1129-F2AE-DF23-9B05-587620D236D5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18" name="矩形 12">
                <a:extLst>
                  <a:ext uri="{FF2B5EF4-FFF2-40B4-BE49-F238E27FC236}">
                    <a16:creationId xmlns:a16="http://schemas.microsoft.com/office/drawing/2014/main" id="{40FA3C2B-162B-26FC-91C9-2B702C51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 13">
                <a:extLst>
                  <a:ext uri="{FF2B5EF4-FFF2-40B4-BE49-F238E27FC236}">
                    <a16:creationId xmlns:a16="http://schemas.microsoft.com/office/drawing/2014/main" id="{8F44A7B3-B53B-B772-4B95-6D009657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等腰三角形 14">
                <a:extLst>
                  <a:ext uri="{FF2B5EF4-FFF2-40B4-BE49-F238E27FC236}">
                    <a16:creationId xmlns:a16="http://schemas.microsoft.com/office/drawing/2014/main" id="{B2F563E0-6DBE-9D8D-7863-2F2D35710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3EDC80-87BD-DC75-7781-63CAAC145382}"/>
                </a:ext>
              </a:extLst>
            </p:cNvPr>
            <p:cNvSpPr/>
            <p:nvPr/>
          </p:nvSpPr>
          <p:spPr>
            <a:xfrm>
              <a:off x="753668" y="1520912"/>
              <a:ext cx="35377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2: 3 qubits – find 6(|110&gt;)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588097D-87EB-6EA0-615E-E36FE0103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604822"/>
            <a:ext cx="8890000" cy="23469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A328F56-0B6F-9BFD-8EC2-035ADCF408B5}"/>
              </a:ext>
            </a:extLst>
          </p:cNvPr>
          <p:cNvSpPr/>
          <p:nvPr/>
        </p:nvSpPr>
        <p:spPr>
          <a:xfrm>
            <a:off x="3175000" y="3604822"/>
            <a:ext cx="6727096" cy="2108535"/>
          </a:xfrm>
          <a:prstGeom prst="rect">
            <a:avLst/>
          </a:prstGeom>
          <a:noFill/>
          <a:ln w="19050">
            <a:solidFill>
              <a:srgbClr val="99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ECC112-29BC-DCB0-BE8B-8EDA5B454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39" y="1925898"/>
            <a:ext cx="5502319" cy="12933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DFB619C-2548-3EE9-294D-836D19746310}"/>
              </a:ext>
            </a:extLst>
          </p:cNvPr>
          <p:cNvSpPr/>
          <p:nvPr/>
        </p:nvSpPr>
        <p:spPr>
          <a:xfrm>
            <a:off x="3263900" y="3733111"/>
            <a:ext cx="1866900" cy="18151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D2DE33-7B36-4A96-95CE-940B7A9A871B}"/>
              </a:ext>
            </a:extLst>
          </p:cNvPr>
          <p:cNvSpPr/>
          <p:nvPr/>
        </p:nvSpPr>
        <p:spPr>
          <a:xfrm>
            <a:off x="5605098" y="3733111"/>
            <a:ext cx="4161202" cy="1815148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6536BEB-07FA-210A-E547-827B843EEB62}"/>
              </a:ext>
            </a:extLst>
          </p:cNvPr>
          <p:cNvCxnSpPr>
            <a:cxnSpLocks/>
          </p:cNvCxnSpPr>
          <p:nvPr/>
        </p:nvCxnSpPr>
        <p:spPr>
          <a:xfrm>
            <a:off x="4972050" y="2798708"/>
            <a:ext cx="596900" cy="0"/>
          </a:xfrm>
          <a:prstGeom prst="line">
            <a:avLst/>
          </a:prstGeom>
          <a:ln w="190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D7AABEE-1182-9EE4-1757-F53247F4AEE4}"/>
              </a:ext>
            </a:extLst>
          </p:cNvPr>
          <p:cNvCxnSpPr>
            <a:cxnSpLocks/>
          </p:cNvCxnSpPr>
          <p:nvPr/>
        </p:nvCxnSpPr>
        <p:spPr>
          <a:xfrm>
            <a:off x="4972050" y="3162053"/>
            <a:ext cx="104775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56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FD6A05-EAAA-C87F-BD46-342B6D2041F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4E8C1129-F2AE-DF23-9B05-587620D236D5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18" name="矩形 12">
                <a:extLst>
                  <a:ext uri="{FF2B5EF4-FFF2-40B4-BE49-F238E27FC236}">
                    <a16:creationId xmlns:a16="http://schemas.microsoft.com/office/drawing/2014/main" id="{40FA3C2B-162B-26FC-91C9-2B702C51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 13">
                <a:extLst>
                  <a:ext uri="{FF2B5EF4-FFF2-40B4-BE49-F238E27FC236}">
                    <a16:creationId xmlns:a16="http://schemas.microsoft.com/office/drawing/2014/main" id="{8F44A7B3-B53B-B772-4B95-6D009657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等腰三角形 14">
                <a:extLst>
                  <a:ext uri="{FF2B5EF4-FFF2-40B4-BE49-F238E27FC236}">
                    <a16:creationId xmlns:a16="http://schemas.microsoft.com/office/drawing/2014/main" id="{B2F563E0-6DBE-9D8D-7863-2F2D35710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3EDC80-87BD-DC75-7781-63CAAC145382}"/>
                </a:ext>
              </a:extLst>
            </p:cNvPr>
            <p:cNvSpPr/>
            <p:nvPr/>
          </p:nvSpPr>
          <p:spPr>
            <a:xfrm>
              <a:off x="753668" y="1520912"/>
              <a:ext cx="35377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2: 3 qubits – find 6(|110&gt;)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C651715-E179-F013-1882-28853399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" r="-1" b="1207"/>
          <a:stretch/>
        </p:blipFill>
        <p:spPr>
          <a:xfrm>
            <a:off x="6242050" y="2432452"/>
            <a:ext cx="4696297" cy="25052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5C50E9-AC28-6E08-ABF6-75E3F4BB6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05" r="-1"/>
          <a:stretch/>
        </p:blipFill>
        <p:spPr>
          <a:xfrm>
            <a:off x="3504904" y="3810392"/>
            <a:ext cx="4738885" cy="2505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053902-6349-E55B-968B-54FA68DC1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40" y="1949438"/>
            <a:ext cx="7780654" cy="37164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C3960C-EB9E-D8F4-8293-0DC60B5DDD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70"/>
          <a:stretch/>
        </p:blipFill>
        <p:spPr>
          <a:xfrm>
            <a:off x="908354" y="2418101"/>
            <a:ext cx="4597671" cy="25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10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11AAC88-14AD-A42F-0B38-91628A8199B3}"/>
              </a:ext>
            </a:extLst>
          </p:cNvPr>
          <p:cNvGrpSpPr/>
          <p:nvPr/>
        </p:nvGrpSpPr>
        <p:grpSpPr>
          <a:xfrm>
            <a:off x="2339975" y="3883133"/>
            <a:ext cx="7893050" cy="2803995"/>
            <a:chOff x="1949450" y="992975"/>
            <a:chExt cx="8197850" cy="291227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F256CB5-FBC9-4CDF-02C7-AA6997798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348"/>
            <a:stretch/>
          </p:blipFill>
          <p:spPr>
            <a:xfrm>
              <a:off x="1949450" y="992975"/>
              <a:ext cx="8197850" cy="2912275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E4F222F-FD63-8678-67C1-A58B50600570}"/>
                </a:ext>
              </a:extLst>
            </p:cNvPr>
            <p:cNvSpPr/>
            <p:nvPr/>
          </p:nvSpPr>
          <p:spPr>
            <a:xfrm>
              <a:off x="3416300" y="1200150"/>
              <a:ext cx="730250" cy="2101850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F8D6732-C9C4-491B-74CF-5913311D32C8}"/>
                </a:ext>
              </a:extLst>
            </p:cNvPr>
            <p:cNvSpPr/>
            <p:nvPr/>
          </p:nvSpPr>
          <p:spPr>
            <a:xfrm>
              <a:off x="4305300" y="1197484"/>
              <a:ext cx="4083050" cy="2101850"/>
            </a:xfrm>
            <a:prstGeom prst="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A835794-5BDA-213C-C30E-D4B8B160FC02}"/>
              </a:ext>
            </a:extLst>
          </p:cNvPr>
          <p:cNvGrpSpPr/>
          <p:nvPr/>
        </p:nvGrpSpPr>
        <p:grpSpPr>
          <a:xfrm>
            <a:off x="2278913" y="1042292"/>
            <a:ext cx="7796130" cy="2679028"/>
            <a:chOff x="2457450" y="3797877"/>
            <a:chExt cx="7796130" cy="267902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1B00697-68A5-33B0-7DFF-C83F86276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730" y="4227214"/>
              <a:ext cx="7689850" cy="2249691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F5DCA20-4D0A-509D-7814-EAE70BC7B60E}"/>
                </a:ext>
              </a:extLst>
            </p:cNvPr>
            <p:cNvGrpSpPr/>
            <p:nvPr/>
          </p:nvGrpSpPr>
          <p:grpSpPr>
            <a:xfrm>
              <a:off x="2457450" y="3797877"/>
              <a:ext cx="7610350" cy="404203"/>
              <a:chOff x="609083" y="1460439"/>
              <a:chExt cx="10353246" cy="549885"/>
            </a:xfrm>
          </p:grpSpPr>
          <p:grpSp>
            <p:nvGrpSpPr>
              <p:cNvPr id="12" name="Group 10">
                <a:extLst>
                  <a:ext uri="{FF2B5EF4-FFF2-40B4-BE49-F238E27FC236}">
                    <a16:creationId xmlns:a16="http://schemas.microsoft.com/office/drawing/2014/main" id="{34385D31-0F4B-1043-E9E8-9955AA80D61F}"/>
                  </a:ext>
                </a:extLst>
              </p:cNvPr>
              <p:cNvGrpSpPr/>
              <p:nvPr/>
            </p:nvGrpSpPr>
            <p:grpSpPr bwMode="auto">
              <a:xfrm>
                <a:off x="609083" y="1514470"/>
                <a:ext cx="10353246" cy="495854"/>
                <a:chOff x="899645" y="1"/>
                <a:chExt cx="7332968" cy="371451"/>
              </a:xfrm>
            </p:grpSpPr>
            <p:sp>
              <p:nvSpPr>
                <p:cNvPr id="23" name="矩形 12">
                  <a:extLst>
                    <a:ext uri="{FF2B5EF4-FFF2-40B4-BE49-F238E27FC236}">
                      <a16:creationId xmlns:a16="http://schemas.microsoft.com/office/drawing/2014/main" id="{A8156DE0-B7F3-A594-3A7E-4EDAD63028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9645" y="1"/>
                  <a:ext cx="7332968" cy="302285"/>
                </a:xfrm>
                <a:prstGeom prst="rect">
                  <a:avLst/>
                </a:pr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400" dirty="0">
                    <a:solidFill>
                      <a:srgbClr val="FFFFFF"/>
                    </a:solidFill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13">
                  <a:extLst>
                    <a:ext uri="{FF2B5EF4-FFF2-40B4-BE49-F238E27FC236}">
                      <a16:creationId xmlns:a16="http://schemas.microsoft.com/office/drawing/2014/main" id="{407C16EE-C4C5-81DF-78C2-71C723691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9645" y="25612"/>
                  <a:ext cx="2324072" cy="345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" name="等腰三角形 14">
                  <a:extLst>
                    <a:ext uri="{FF2B5EF4-FFF2-40B4-BE49-F238E27FC236}">
                      <a16:creationId xmlns:a16="http://schemas.microsoft.com/office/drawing/2014/main" id="{28C11E58-855B-EB30-7A87-C40207F29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8013007" y="84571"/>
                  <a:ext cx="167059" cy="14401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99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400">
                    <a:solidFill>
                      <a:srgbClr val="FFFFFF"/>
                    </a:solidFill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5A47CF3-57B8-4BED-B300-5FEE129E6077}"/>
                  </a:ext>
                </a:extLst>
              </p:cNvPr>
              <p:cNvSpPr/>
              <p:nvPr/>
            </p:nvSpPr>
            <p:spPr>
              <a:xfrm>
                <a:off x="753668" y="1460439"/>
                <a:ext cx="2674648" cy="50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None/>
                </a:pPr>
                <a:r>
                  <a:rPr lang="en-US" altLang="zh-CN" b="1" dirty="0">
                    <a:solidFill>
                      <a:srgbClr val="FFFFFF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  <a:sym typeface="微软雅黑" panose="020B0503020204020204" pitchFamily="34" charset="-122"/>
                  </a:rPr>
                  <a:t>Grover’s 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809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Amplitude amplification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F5DCA20-4D0A-509D-7814-EAE70BC7B60E}"/>
              </a:ext>
            </a:extLst>
          </p:cNvPr>
          <p:cNvGrpSpPr/>
          <p:nvPr/>
        </p:nvGrpSpPr>
        <p:grpSpPr>
          <a:xfrm>
            <a:off x="1455538" y="1543807"/>
            <a:ext cx="9267351" cy="441526"/>
            <a:chOff x="609082" y="1460439"/>
            <a:chExt cx="11541719" cy="549885"/>
          </a:xfrm>
        </p:grpSpPr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34385D31-0F4B-1043-E9E8-9955AA80D61F}"/>
                </a:ext>
              </a:extLst>
            </p:cNvPr>
            <p:cNvGrpSpPr/>
            <p:nvPr/>
          </p:nvGrpSpPr>
          <p:grpSpPr bwMode="auto">
            <a:xfrm>
              <a:off x="609082" y="1514471"/>
              <a:ext cx="11541719" cy="495853"/>
              <a:chOff x="899644" y="2"/>
              <a:chExt cx="8174736" cy="371450"/>
            </a:xfrm>
          </p:grpSpPr>
          <p:sp>
            <p:nvSpPr>
              <p:cNvPr id="23" name="矩形 12">
                <a:extLst>
                  <a:ext uri="{FF2B5EF4-FFF2-40B4-BE49-F238E27FC236}">
                    <a16:creationId xmlns:a16="http://schemas.microsoft.com/office/drawing/2014/main" id="{A8156DE0-B7F3-A594-3A7E-4EDAD6302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4" y="2"/>
                <a:ext cx="8174736" cy="302285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407C16EE-C4C5-81DF-78C2-71C723691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等腰三角形 14">
                <a:extLst>
                  <a:ext uri="{FF2B5EF4-FFF2-40B4-BE49-F238E27FC236}">
                    <a16:creationId xmlns:a16="http://schemas.microsoft.com/office/drawing/2014/main" id="{28C11E58-855B-EB30-7A87-C40207F29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28408" y="84572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A47CF3-57B8-4BED-B300-5FEE129E6077}"/>
                </a:ext>
              </a:extLst>
            </p:cNvPr>
            <p:cNvSpPr/>
            <p:nvPr/>
          </p:nvSpPr>
          <p:spPr>
            <a:xfrm>
              <a:off x="753667" y="1460439"/>
              <a:ext cx="4335479" cy="4599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en-US" altLang="zh-CN" b="1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  <a:sym typeface="微软雅黑" panose="020B0503020204020204" pitchFamily="34" charset="-122"/>
                </a:rPr>
                <a:t>Amplitude amplification algorithm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9FADA5E-BB1D-A2BA-39C9-70CDDBBF4AC0}"/>
              </a:ext>
            </a:extLst>
          </p:cNvPr>
          <p:cNvGrpSpPr/>
          <p:nvPr/>
        </p:nvGrpSpPr>
        <p:grpSpPr>
          <a:xfrm>
            <a:off x="1710409" y="2161974"/>
            <a:ext cx="8963940" cy="3030538"/>
            <a:chOff x="1511300" y="1982549"/>
            <a:chExt cx="8963940" cy="303053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4CB2CA9-D826-AADD-60F7-3E0E9B801509}"/>
                </a:ext>
              </a:extLst>
            </p:cNvPr>
            <p:cNvGrpSpPr/>
            <p:nvPr/>
          </p:nvGrpSpPr>
          <p:grpSpPr>
            <a:xfrm>
              <a:off x="1511300" y="1982549"/>
              <a:ext cx="8963940" cy="3030538"/>
              <a:chOff x="2101850" y="1281112"/>
              <a:chExt cx="12280900" cy="4151939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287EA029-811F-A179-3DFC-F29CC28ED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1850" y="1281112"/>
                <a:ext cx="7696200" cy="2505075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67C7348-1BC4-28A9-DA99-C01855015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750" y="3964949"/>
                <a:ext cx="12192000" cy="1468102"/>
              </a:xfrm>
              <a:prstGeom prst="rect">
                <a:avLst/>
              </a:prstGeom>
            </p:spPr>
          </p:pic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6A53583-5636-F38D-C76A-AE939336A2A4}"/>
                </a:ext>
              </a:extLst>
            </p:cNvPr>
            <p:cNvSpPr/>
            <p:nvPr/>
          </p:nvSpPr>
          <p:spPr>
            <a:xfrm>
              <a:off x="5734050" y="2041804"/>
              <a:ext cx="431194" cy="431194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B557CDA-9124-AC63-FA93-E60A0C2D79EB}"/>
                </a:ext>
              </a:extLst>
            </p:cNvPr>
            <p:cNvSpPr/>
            <p:nvPr/>
          </p:nvSpPr>
          <p:spPr>
            <a:xfrm>
              <a:off x="5954008" y="3980863"/>
              <a:ext cx="1081792" cy="51626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969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Amplitude amplification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7E1C23A-86E0-7BE1-02E3-2B663D5C62F6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27F2BDA7-E063-9206-88B0-C3D538E3C253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9" name="矩形 12">
                <a:extLst>
                  <a:ext uri="{FF2B5EF4-FFF2-40B4-BE49-F238E27FC236}">
                    <a16:creationId xmlns:a16="http://schemas.microsoft.com/office/drawing/2014/main" id="{C4638863-9C80-4C05-0EC9-C1DEAD218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0" name="矩形 13">
                <a:extLst>
                  <a:ext uri="{FF2B5EF4-FFF2-40B4-BE49-F238E27FC236}">
                    <a16:creationId xmlns:a16="http://schemas.microsoft.com/office/drawing/2014/main" id="{484D692F-1C78-BA07-ED9D-900AA5F41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等腰三角形 14">
                <a:extLst>
                  <a:ext uri="{FF2B5EF4-FFF2-40B4-BE49-F238E27FC236}">
                    <a16:creationId xmlns:a16="http://schemas.microsoft.com/office/drawing/2014/main" id="{A44366AD-7EDD-4DB6-12C2-922AB3589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7C0710B-6976-BC90-61AF-DAF31B5ADC00}"/>
                </a:ext>
              </a:extLst>
            </p:cNvPr>
            <p:cNvSpPr/>
            <p:nvPr/>
          </p:nvSpPr>
          <p:spPr>
            <a:xfrm>
              <a:off x="753668" y="1520912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AE44A6DE-001C-1BF3-EC8C-74AE2DBE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051" y="2218477"/>
            <a:ext cx="2248821" cy="377686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CF293DD-66AD-3AF0-B185-50D43B20B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0" y="3825060"/>
            <a:ext cx="3603126" cy="253066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72012E6-2804-9BB4-5BFE-EC9A89258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128" y="1990817"/>
            <a:ext cx="6753993" cy="1722635"/>
          </a:xfrm>
          <a:prstGeom prst="rect">
            <a:avLst/>
          </a:prstGeom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C8832EC-F11A-E351-9FCF-E0518481FD05}"/>
              </a:ext>
            </a:extLst>
          </p:cNvPr>
          <p:cNvCxnSpPr/>
          <p:nvPr/>
        </p:nvCxnSpPr>
        <p:spPr>
          <a:xfrm>
            <a:off x="8401050" y="2400300"/>
            <a:ext cx="0" cy="346710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F4917EF8-B16D-DFF2-C17F-47A55DD1751E}"/>
              </a:ext>
            </a:extLst>
          </p:cNvPr>
          <p:cNvSpPr/>
          <p:nvPr/>
        </p:nvSpPr>
        <p:spPr>
          <a:xfrm>
            <a:off x="1680176" y="2561388"/>
            <a:ext cx="180521" cy="180521"/>
          </a:xfrm>
          <a:prstGeom prst="ellipse">
            <a:avLst/>
          </a:prstGeom>
          <a:solidFill>
            <a:srgbClr val="FF6464"/>
          </a:solidFill>
          <a:ln>
            <a:solidFill>
              <a:srgbClr val="FF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DCD784FC-42A2-306B-DFEB-23B30554AAE2}"/>
              </a:ext>
            </a:extLst>
          </p:cNvPr>
          <p:cNvCxnSpPr>
            <a:cxnSpLocks/>
            <a:stCxn id="30" idx="2"/>
            <a:endCxn id="27" idx="1"/>
          </p:cNvCxnSpPr>
          <p:nvPr/>
        </p:nvCxnSpPr>
        <p:spPr>
          <a:xfrm rot="10800000" flipH="1" flipV="1">
            <a:off x="1680176" y="2651649"/>
            <a:ext cx="1317024" cy="2438746"/>
          </a:xfrm>
          <a:prstGeom prst="bentConnector3">
            <a:avLst>
              <a:gd name="adj1" fmla="val -34909"/>
            </a:avLst>
          </a:prstGeom>
          <a:ln w="19050">
            <a:solidFill>
              <a:srgbClr val="FF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B3AB434C-B7E9-39E0-66B2-D20FFCF059A8}"/>
              </a:ext>
            </a:extLst>
          </p:cNvPr>
          <p:cNvSpPr/>
          <p:nvPr/>
        </p:nvSpPr>
        <p:spPr>
          <a:xfrm>
            <a:off x="951339" y="1362512"/>
            <a:ext cx="3596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3: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196379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Amplitude amplification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7E1C23A-86E0-7BE1-02E3-2B663D5C62F6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27F2BDA7-E063-9206-88B0-C3D538E3C253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9" name="矩形 12">
                <a:extLst>
                  <a:ext uri="{FF2B5EF4-FFF2-40B4-BE49-F238E27FC236}">
                    <a16:creationId xmlns:a16="http://schemas.microsoft.com/office/drawing/2014/main" id="{C4638863-9C80-4C05-0EC9-C1DEAD218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0" name="矩形 13">
                <a:extLst>
                  <a:ext uri="{FF2B5EF4-FFF2-40B4-BE49-F238E27FC236}">
                    <a16:creationId xmlns:a16="http://schemas.microsoft.com/office/drawing/2014/main" id="{484D692F-1C78-BA07-ED9D-900AA5F41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等腰三角形 14">
                <a:extLst>
                  <a:ext uri="{FF2B5EF4-FFF2-40B4-BE49-F238E27FC236}">
                    <a16:creationId xmlns:a16="http://schemas.microsoft.com/office/drawing/2014/main" id="{A44366AD-7EDD-4DB6-12C2-922AB3589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7C0710B-6976-BC90-61AF-DAF31B5ADC00}"/>
                </a:ext>
              </a:extLst>
            </p:cNvPr>
            <p:cNvSpPr/>
            <p:nvPr/>
          </p:nvSpPr>
          <p:spPr>
            <a:xfrm>
              <a:off x="753668" y="1520912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4081B1D-4FF6-30A0-06F0-86796081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39" y="2174784"/>
            <a:ext cx="8097811" cy="17947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ABC5E6-6AF1-45C7-E94D-2937A03C7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406" y="2254250"/>
            <a:ext cx="2046828" cy="3526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4067BF-EC48-9930-A7B3-7072CF8DFB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45" r="74494" b="25129"/>
          <a:stretch/>
        </p:blipFill>
        <p:spPr>
          <a:xfrm>
            <a:off x="4226209" y="4432368"/>
            <a:ext cx="1447800" cy="14986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91A189-7ABE-5A1B-1323-706C2331C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750" y="4421136"/>
            <a:ext cx="2121332" cy="1509833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F6571A-7593-11D4-6B4A-70FCF8C2216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50109" y="3374101"/>
            <a:ext cx="0" cy="10582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36AA375-75F9-143B-FCDA-829CD99FD88C}"/>
              </a:ext>
            </a:extLst>
          </p:cNvPr>
          <p:cNvCxnSpPr>
            <a:cxnSpLocks/>
          </p:cNvCxnSpPr>
          <p:nvPr/>
        </p:nvCxnSpPr>
        <p:spPr>
          <a:xfrm>
            <a:off x="7448550" y="3374101"/>
            <a:ext cx="0" cy="111760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E5F8D313-3576-60CC-413E-7463A34C04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219" r="39940" b="51236"/>
          <a:stretch/>
        </p:blipFill>
        <p:spPr>
          <a:xfrm>
            <a:off x="5755116" y="3791738"/>
            <a:ext cx="875728" cy="522544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7512F44-673D-A7A0-314C-74EA19DAA04A}"/>
              </a:ext>
            </a:extLst>
          </p:cNvPr>
          <p:cNvCxnSpPr/>
          <p:nvPr/>
        </p:nvCxnSpPr>
        <p:spPr>
          <a:xfrm>
            <a:off x="9086850" y="2315568"/>
            <a:ext cx="0" cy="346710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39FA700-1049-D656-A127-DD7D2091D34D}"/>
              </a:ext>
            </a:extLst>
          </p:cNvPr>
          <p:cNvSpPr/>
          <p:nvPr/>
        </p:nvSpPr>
        <p:spPr>
          <a:xfrm>
            <a:off x="951339" y="1362512"/>
            <a:ext cx="3596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3: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213630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216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The Problem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C7F9CA-D8E2-C6BF-C25B-E453C13A6C66}"/>
              </a:ext>
            </a:extLst>
          </p:cNvPr>
          <p:cNvSpPr txBox="1"/>
          <p:nvPr/>
        </p:nvSpPr>
        <p:spPr>
          <a:xfrm>
            <a:off x="631824" y="1200898"/>
            <a:ext cx="1037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This problem may be viewed as a simplification of the problem of searching an N-slot unordered database.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29D824-3004-F85F-FE23-398CCE7422A5}"/>
              </a:ext>
            </a:extLst>
          </p:cNvPr>
          <p:cNvGrpSpPr/>
          <p:nvPr/>
        </p:nvGrpSpPr>
        <p:grpSpPr>
          <a:xfrm>
            <a:off x="946150" y="1602264"/>
            <a:ext cx="10166350" cy="3260082"/>
            <a:chOff x="946150" y="1380014"/>
            <a:chExt cx="10166350" cy="326008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2B8A5BA-198F-4AF3-7320-4CFE98107C81}"/>
                </a:ext>
              </a:extLst>
            </p:cNvPr>
            <p:cNvGrpSpPr/>
            <p:nvPr/>
          </p:nvGrpSpPr>
          <p:grpSpPr>
            <a:xfrm>
              <a:off x="946150" y="2967514"/>
              <a:ext cx="10166350" cy="1672582"/>
              <a:chOff x="946150" y="2967514"/>
              <a:chExt cx="10166350" cy="167258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82483308-7C56-0BA5-3C9E-2A90598DE1E8}"/>
                  </a:ext>
                </a:extLst>
              </p:cNvPr>
              <p:cNvGrpSpPr/>
              <p:nvPr/>
            </p:nvGrpSpPr>
            <p:grpSpPr>
              <a:xfrm>
                <a:off x="946150" y="2967514"/>
                <a:ext cx="10166350" cy="1131965"/>
                <a:chOff x="1174750" y="2002314"/>
                <a:chExt cx="10166350" cy="1131965"/>
              </a:xfrm>
            </p:grpSpPr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41B31FB4-0BF1-FEB4-ECE7-09B2489F13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8227"/>
                <a:stretch/>
              </p:blipFill>
              <p:spPr>
                <a:xfrm>
                  <a:off x="1174750" y="2002314"/>
                  <a:ext cx="1149350" cy="1131965"/>
                </a:xfrm>
                <a:prstGeom prst="rect">
                  <a:avLst/>
                </a:prstGeom>
              </p:spPr>
            </p:pic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4928B876-216B-2FDE-334F-63D2F7F46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8227"/>
                <a:stretch/>
              </p:blipFill>
              <p:spPr>
                <a:xfrm>
                  <a:off x="2508250" y="2002314"/>
                  <a:ext cx="1149350" cy="1131965"/>
                </a:xfrm>
                <a:prstGeom prst="rect">
                  <a:avLst/>
                </a:prstGeom>
              </p:spPr>
            </p:pic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C60A17AF-F95C-A02B-7141-82DAEB5C76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8227"/>
                <a:stretch/>
              </p:blipFill>
              <p:spPr>
                <a:xfrm>
                  <a:off x="3841750" y="2002314"/>
                  <a:ext cx="1149350" cy="1131965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116E5A82-4B70-7AF1-B85F-B80B20C7C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8227"/>
                <a:stretch/>
              </p:blipFill>
              <p:spPr>
                <a:xfrm>
                  <a:off x="5175250" y="2002314"/>
                  <a:ext cx="1149350" cy="1131965"/>
                </a:xfrm>
                <a:prstGeom prst="rect">
                  <a:avLst/>
                </a:prstGeom>
              </p:spPr>
            </p:pic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B45D3C5F-7322-05A2-A188-884A44AADD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8227"/>
                <a:stretch/>
              </p:blipFill>
              <p:spPr>
                <a:xfrm>
                  <a:off x="6508750" y="2002314"/>
                  <a:ext cx="1149350" cy="1131965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17910855-7526-D11F-2ECF-D12A367DAA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8227"/>
                <a:stretch/>
              </p:blipFill>
              <p:spPr>
                <a:xfrm>
                  <a:off x="8858250" y="2002314"/>
                  <a:ext cx="1149350" cy="1131965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7C64EF8B-22A7-52A1-4AE9-74958EB433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8227"/>
                <a:stretch/>
              </p:blipFill>
              <p:spPr>
                <a:xfrm>
                  <a:off x="10191750" y="2002314"/>
                  <a:ext cx="1149350" cy="1131965"/>
                </a:xfrm>
                <a:prstGeom prst="rect">
                  <a:avLst/>
                </a:prstGeom>
              </p:spPr>
            </p:pic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8648F739-AA23-B93D-4FD1-AE9B22C91449}"/>
                    </a:ext>
                  </a:extLst>
                </p:cNvPr>
                <p:cNvSpPr txBox="1"/>
                <p:nvPr/>
              </p:nvSpPr>
              <p:spPr>
                <a:xfrm>
                  <a:off x="7950200" y="2383614"/>
                  <a:ext cx="723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…</a:t>
                  </a:r>
                  <a:r>
                    <a:rPr lang="zh-CN" altLang="en-US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altLang="zh-CN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…</a:t>
                  </a:r>
                  <a:endPara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27" name="图形 26" descr="放大镜 纯色填充">
                <a:extLst>
                  <a:ext uri="{FF2B5EF4-FFF2-40B4-BE49-F238E27FC236}">
                    <a16:creationId xmlns:a16="http://schemas.microsoft.com/office/drawing/2014/main" id="{3C863EA6-56F8-4486-CE70-25185CB6C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14800" y="372569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4" name="左大括号 23">
              <a:extLst>
                <a:ext uri="{FF2B5EF4-FFF2-40B4-BE49-F238E27FC236}">
                  <a16:creationId xmlns:a16="http://schemas.microsoft.com/office/drawing/2014/main" id="{3842E664-3745-4E4B-B0E6-AA75110726C5}"/>
                </a:ext>
              </a:extLst>
            </p:cNvPr>
            <p:cNvSpPr/>
            <p:nvPr/>
          </p:nvSpPr>
          <p:spPr>
            <a:xfrm rot="5400000">
              <a:off x="5610225" y="-2566795"/>
              <a:ext cx="990600" cy="10013950"/>
            </a:xfrm>
            <a:custGeom>
              <a:avLst/>
              <a:gdLst>
                <a:gd name="connsiteX0" fmla="*/ 990600 w 990600"/>
                <a:gd name="connsiteY0" fmla="*/ 10013950 h 10013950"/>
                <a:gd name="connsiteX1" fmla="*/ 495300 w 990600"/>
                <a:gd name="connsiteY1" fmla="*/ 9931403 h 10013950"/>
                <a:gd name="connsiteX2" fmla="*/ 495300 w 990600"/>
                <a:gd name="connsiteY2" fmla="*/ 9384962 h 10013950"/>
                <a:gd name="connsiteX3" fmla="*/ 495300 w 990600"/>
                <a:gd name="connsiteY3" fmla="*/ 8838521 h 10013950"/>
                <a:gd name="connsiteX4" fmla="*/ 495300 w 990600"/>
                <a:gd name="connsiteY4" fmla="*/ 8292080 h 10013950"/>
                <a:gd name="connsiteX5" fmla="*/ 495300 w 990600"/>
                <a:gd name="connsiteY5" fmla="*/ 7600383 h 10013950"/>
                <a:gd name="connsiteX6" fmla="*/ 495300 w 990600"/>
                <a:gd name="connsiteY6" fmla="*/ 6811848 h 10013950"/>
                <a:gd name="connsiteX7" fmla="*/ 495300 w 990600"/>
                <a:gd name="connsiteY7" fmla="*/ 6265407 h 10013950"/>
                <a:gd name="connsiteX8" fmla="*/ 495300 w 990600"/>
                <a:gd name="connsiteY8" fmla="*/ 5089522 h 10013950"/>
                <a:gd name="connsiteX9" fmla="*/ 0 w 990600"/>
                <a:gd name="connsiteY9" fmla="*/ 5006975 h 10013950"/>
                <a:gd name="connsiteX10" fmla="*/ 495300 w 990600"/>
                <a:gd name="connsiteY10" fmla="*/ 4924428 h 10013950"/>
                <a:gd name="connsiteX11" fmla="*/ 495300 w 990600"/>
                <a:gd name="connsiteY11" fmla="*/ 4377987 h 10013950"/>
                <a:gd name="connsiteX12" fmla="*/ 495300 w 990600"/>
                <a:gd name="connsiteY12" fmla="*/ 3686290 h 10013950"/>
                <a:gd name="connsiteX13" fmla="*/ 495300 w 990600"/>
                <a:gd name="connsiteY13" fmla="*/ 2946174 h 10013950"/>
                <a:gd name="connsiteX14" fmla="*/ 495300 w 990600"/>
                <a:gd name="connsiteY14" fmla="*/ 2302895 h 10013950"/>
                <a:gd name="connsiteX15" fmla="*/ 495300 w 990600"/>
                <a:gd name="connsiteY15" fmla="*/ 1756454 h 10013950"/>
                <a:gd name="connsiteX16" fmla="*/ 495300 w 990600"/>
                <a:gd name="connsiteY16" fmla="*/ 967920 h 10013950"/>
                <a:gd name="connsiteX17" fmla="*/ 495300 w 990600"/>
                <a:gd name="connsiteY17" fmla="*/ 82547 h 10013950"/>
                <a:gd name="connsiteX18" fmla="*/ 990600 w 990600"/>
                <a:gd name="connsiteY18" fmla="*/ 0 h 10013950"/>
                <a:gd name="connsiteX19" fmla="*/ 990600 w 990600"/>
                <a:gd name="connsiteY19" fmla="*/ 767736 h 10013950"/>
                <a:gd name="connsiteX20" fmla="*/ 990600 w 990600"/>
                <a:gd name="connsiteY20" fmla="*/ 1435333 h 10013950"/>
                <a:gd name="connsiteX21" fmla="*/ 990600 w 990600"/>
                <a:gd name="connsiteY21" fmla="*/ 2303209 h 10013950"/>
                <a:gd name="connsiteX22" fmla="*/ 990600 w 990600"/>
                <a:gd name="connsiteY22" fmla="*/ 2970805 h 10013950"/>
                <a:gd name="connsiteX23" fmla="*/ 990600 w 990600"/>
                <a:gd name="connsiteY23" fmla="*/ 3438123 h 10013950"/>
                <a:gd name="connsiteX24" fmla="*/ 990600 w 990600"/>
                <a:gd name="connsiteY24" fmla="*/ 4105719 h 10013950"/>
                <a:gd name="connsiteX25" fmla="*/ 990600 w 990600"/>
                <a:gd name="connsiteY25" fmla="*/ 4673177 h 10013950"/>
                <a:gd name="connsiteX26" fmla="*/ 990600 w 990600"/>
                <a:gd name="connsiteY26" fmla="*/ 5240634 h 10013950"/>
                <a:gd name="connsiteX27" fmla="*/ 990600 w 990600"/>
                <a:gd name="connsiteY27" fmla="*/ 5607812 h 10013950"/>
                <a:gd name="connsiteX28" fmla="*/ 990600 w 990600"/>
                <a:gd name="connsiteY28" fmla="*/ 6475688 h 10013950"/>
                <a:gd name="connsiteX29" fmla="*/ 990600 w 990600"/>
                <a:gd name="connsiteY29" fmla="*/ 6842866 h 10013950"/>
                <a:gd name="connsiteX30" fmla="*/ 990600 w 990600"/>
                <a:gd name="connsiteY30" fmla="*/ 7310183 h 10013950"/>
                <a:gd name="connsiteX31" fmla="*/ 990600 w 990600"/>
                <a:gd name="connsiteY31" fmla="*/ 7777501 h 10013950"/>
                <a:gd name="connsiteX32" fmla="*/ 990600 w 990600"/>
                <a:gd name="connsiteY32" fmla="*/ 8344958 h 10013950"/>
                <a:gd name="connsiteX33" fmla="*/ 990600 w 990600"/>
                <a:gd name="connsiteY33" fmla="*/ 8712136 h 10013950"/>
                <a:gd name="connsiteX34" fmla="*/ 990600 w 990600"/>
                <a:gd name="connsiteY34" fmla="*/ 9379733 h 10013950"/>
                <a:gd name="connsiteX35" fmla="*/ 990600 w 990600"/>
                <a:gd name="connsiteY35" fmla="*/ 10013950 h 10013950"/>
                <a:gd name="connsiteX0" fmla="*/ 990600 w 990600"/>
                <a:gd name="connsiteY0" fmla="*/ 10013950 h 10013950"/>
                <a:gd name="connsiteX1" fmla="*/ 495300 w 990600"/>
                <a:gd name="connsiteY1" fmla="*/ 9931403 h 10013950"/>
                <a:gd name="connsiteX2" fmla="*/ 495300 w 990600"/>
                <a:gd name="connsiteY2" fmla="*/ 9336543 h 10013950"/>
                <a:gd name="connsiteX3" fmla="*/ 495300 w 990600"/>
                <a:gd name="connsiteY3" fmla="*/ 8644846 h 10013950"/>
                <a:gd name="connsiteX4" fmla="*/ 495300 w 990600"/>
                <a:gd name="connsiteY4" fmla="*/ 7953149 h 10013950"/>
                <a:gd name="connsiteX5" fmla="*/ 495300 w 990600"/>
                <a:gd name="connsiteY5" fmla="*/ 7213033 h 10013950"/>
                <a:gd name="connsiteX6" fmla="*/ 495300 w 990600"/>
                <a:gd name="connsiteY6" fmla="*/ 6569754 h 10013950"/>
                <a:gd name="connsiteX7" fmla="*/ 495300 w 990600"/>
                <a:gd name="connsiteY7" fmla="*/ 5829638 h 10013950"/>
                <a:gd name="connsiteX8" fmla="*/ 495300 w 990600"/>
                <a:gd name="connsiteY8" fmla="*/ 5089522 h 10013950"/>
                <a:gd name="connsiteX9" fmla="*/ 0 w 990600"/>
                <a:gd name="connsiteY9" fmla="*/ 5006975 h 10013950"/>
                <a:gd name="connsiteX10" fmla="*/ 495300 w 990600"/>
                <a:gd name="connsiteY10" fmla="*/ 4924428 h 10013950"/>
                <a:gd name="connsiteX11" fmla="*/ 495300 w 990600"/>
                <a:gd name="connsiteY11" fmla="*/ 4377987 h 10013950"/>
                <a:gd name="connsiteX12" fmla="*/ 495300 w 990600"/>
                <a:gd name="connsiteY12" fmla="*/ 3686290 h 10013950"/>
                <a:gd name="connsiteX13" fmla="*/ 495300 w 990600"/>
                <a:gd name="connsiteY13" fmla="*/ 3043011 h 10013950"/>
                <a:gd name="connsiteX14" fmla="*/ 495300 w 990600"/>
                <a:gd name="connsiteY14" fmla="*/ 2302895 h 10013950"/>
                <a:gd name="connsiteX15" fmla="*/ 495300 w 990600"/>
                <a:gd name="connsiteY15" fmla="*/ 1659617 h 10013950"/>
                <a:gd name="connsiteX16" fmla="*/ 495300 w 990600"/>
                <a:gd name="connsiteY16" fmla="*/ 1016338 h 10013950"/>
                <a:gd name="connsiteX17" fmla="*/ 495300 w 990600"/>
                <a:gd name="connsiteY17" fmla="*/ 82547 h 10013950"/>
                <a:gd name="connsiteX18" fmla="*/ 990600 w 990600"/>
                <a:gd name="connsiteY18" fmla="*/ 0 h 1001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90600" h="10013950" stroke="0" extrusionOk="0">
                  <a:moveTo>
                    <a:pt x="990600" y="10013950"/>
                  </a:moveTo>
                  <a:cubicBezTo>
                    <a:pt x="712541" y="10008031"/>
                    <a:pt x="496582" y="9973738"/>
                    <a:pt x="495300" y="9931403"/>
                  </a:cubicBezTo>
                  <a:cubicBezTo>
                    <a:pt x="492109" y="9756664"/>
                    <a:pt x="521684" y="9629225"/>
                    <a:pt x="495300" y="9384962"/>
                  </a:cubicBezTo>
                  <a:cubicBezTo>
                    <a:pt x="468916" y="9140699"/>
                    <a:pt x="478337" y="8997828"/>
                    <a:pt x="495300" y="8838521"/>
                  </a:cubicBezTo>
                  <a:cubicBezTo>
                    <a:pt x="512263" y="8679214"/>
                    <a:pt x="495689" y="8418348"/>
                    <a:pt x="495300" y="8292080"/>
                  </a:cubicBezTo>
                  <a:cubicBezTo>
                    <a:pt x="494911" y="8165812"/>
                    <a:pt x="467188" y="7871399"/>
                    <a:pt x="495300" y="7600383"/>
                  </a:cubicBezTo>
                  <a:cubicBezTo>
                    <a:pt x="523412" y="7329367"/>
                    <a:pt x="523863" y="7163432"/>
                    <a:pt x="495300" y="6811848"/>
                  </a:cubicBezTo>
                  <a:cubicBezTo>
                    <a:pt x="466737" y="6460265"/>
                    <a:pt x="489771" y="6411309"/>
                    <a:pt x="495300" y="6265407"/>
                  </a:cubicBezTo>
                  <a:cubicBezTo>
                    <a:pt x="500829" y="6119505"/>
                    <a:pt x="469585" y="5518494"/>
                    <a:pt x="495300" y="5089522"/>
                  </a:cubicBezTo>
                  <a:cubicBezTo>
                    <a:pt x="500744" y="5043577"/>
                    <a:pt x="274425" y="5046159"/>
                    <a:pt x="0" y="5006975"/>
                  </a:cubicBezTo>
                  <a:cubicBezTo>
                    <a:pt x="273123" y="4996253"/>
                    <a:pt x="490659" y="4972503"/>
                    <a:pt x="495300" y="4924428"/>
                  </a:cubicBezTo>
                  <a:cubicBezTo>
                    <a:pt x="471289" y="4657397"/>
                    <a:pt x="468279" y="4650452"/>
                    <a:pt x="495300" y="4377987"/>
                  </a:cubicBezTo>
                  <a:cubicBezTo>
                    <a:pt x="522321" y="4105522"/>
                    <a:pt x="481063" y="3911596"/>
                    <a:pt x="495300" y="3686290"/>
                  </a:cubicBezTo>
                  <a:cubicBezTo>
                    <a:pt x="509537" y="3460984"/>
                    <a:pt x="517151" y="3153631"/>
                    <a:pt x="495300" y="2946174"/>
                  </a:cubicBezTo>
                  <a:cubicBezTo>
                    <a:pt x="473449" y="2738717"/>
                    <a:pt x="470050" y="2513131"/>
                    <a:pt x="495300" y="2302895"/>
                  </a:cubicBezTo>
                  <a:cubicBezTo>
                    <a:pt x="520550" y="2092659"/>
                    <a:pt x="483674" y="2018245"/>
                    <a:pt x="495300" y="1756454"/>
                  </a:cubicBezTo>
                  <a:cubicBezTo>
                    <a:pt x="506926" y="1494663"/>
                    <a:pt x="508896" y="1182358"/>
                    <a:pt x="495300" y="967920"/>
                  </a:cubicBezTo>
                  <a:cubicBezTo>
                    <a:pt x="481704" y="753482"/>
                    <a:pt x="518670" y="487180"/>
                    <a:pt x="495300" y="82547"/>
                  </a:cubicBezTo>
                  <a:cubicBezTo>
                    <a:pt x="470728" y="17438"/>
                    <a:pt x="723465" y="21532"/>
                    <a:pt x="990600" y="0"/>
                  </a:cubicBezTo>
                  <a:cubicBezTo>
                    <a:pt x="975544" y="311681"/>
                    <a:pt x="1020736" y="418114"/>
                    <a:pt x="990600" y="767736"/>
                  </a:cubicBezTo>
                  <a:cubicBezTo>
                    <a:pt x="960464" y="1117358"/>
                    <a:pt x="1018763" y="1114153"/>
                    <a:pt x="990600" y="1435333"/>
                  </a:cubicBezTo>
                  <a:cubicBezTo>
                    <a:pt x="962437" y="1756513"/>
                    <a:pt x="1004676" y="1999890"/>
                    <a:pt x="990600" y="2303209"/>
                  </a:cubicBezTo>
                  <a:cubicBezTo>
                    <a:pt x="976524" y="2606528"/>
                    <a:pt x="973958" y="2832366"/>
                    <a:pt x="990600" y="2970805"/>
                  </a:cubicBezTo>
                  <a:cubicBezTo>
                    <a:pt x="1007242" y="3109244"/>
                    <a:pt x="977193" y="3276787"/>
                    <a:pt x="990600" y="3438123"/>
                  </a:cubicBezTo>
                  <a:cubicBezTo>
                    <a:pt x="1004007" y="3599459"/>
                    <a:pt x="980094" y="3898686"/>
                    <a:pt x="990600" y="4105719"/>
                  </a:cubicBezTo>
                  <a:cubicBezTo>
                    <a:pt x="1001106" y="4312752"/>
                    <a:pt x="996796" y="4549200"/>
                    <a:pt x="990600" y="4673177"/>
                  </a:cubicBezTo>
                  <a:cubicBezTo>
                    <a:pt x="984404" y="4797154"/>
                    <a:pt x="994923" y="4981703"/>
                    <a:pt x="990600" y="5240634"/>
                  </a:cubicBezTo>
                  <a:cubicBezTo>
                    <a:pt x="986277" y="5499565"/>
                    <a:pt x="994668" y="5520292"/>
                    <a:pt x="990600" y="5607812"/>
                  </a:cubicBezTo>
                  <a:cubicBezTo>
                    <a:pt x="986532" y="5695332"/>
                    <a:pt x="969906" y="6132595"/>
                    <a:pt x="990600" y="6475688"/>
                  </a:cubicBezTo>
                  <a:cubicBezTo>
                    <a:pt x="1011294" y="6818781"/>
                    <a:pt x="985865" y="6746016"/>
                    <a:pt x="990600" y="6842866"/>
                  </a:cubicBezTo>
                  <a:cubicBezTo>
                    <a:pt x="995335" y="6939716"/>
                    <a:pt x="1002072" y="7151875"/>
                    <a:pt x="990600" y="7310183"/>
                  </a:cubicBezTo>
                  <a:cubicBezTo>
                    <a:pt x="979128" y="7468491"/>
                    <a:pt x="976088" y="7616167"/>
                    <a:pt x="990600" y="7777501"/>
                  </a:cubicBezTo>
                  <a:cubicBezTo>
                    <a:pt x="1005112" y="7938835"/>
                    <a:pt x="1016731" y="8075521"/>
                    <a:pt x="990600" y="8344958"/>
                  </a:cubicBezTo>
                  <a:cubicBezTo>
                    <a:pt x="964469" y="8614395"/>
                    <a:pt x="1001624" y="8574337"/>
                    <a:pt x="990600" y="8712136"/>
                  </a:cubicBezTo>
                  <a:cubicBezTo>
                    <a:pt x="979576" y="8849935"/>
                    <a:pt x="1019178" y="9236645"/>
                    <a:pt x="990600" y="9379733"/>
                  </a:cubicBezTo>
                  <a:cubicBezTo>
                    <a:pt x="962022" y="9522821"/>
                    <a:pt x="975409" y="9836028"/>
                    <a:pt x="990600" y="10013950"/>
                  </a:cubicBezTo>
                  <a:close/>
                </a:path>
                <a:path w="990600" h="10013950" fill="none" extrusionOk="0">
                  <a:moveTo>
                    <a:pt x="990600" y="10013950"/>
                  </a:moveTo>
                  <a:cubicBezTo>
                    <a:pt x="706919" y="10011182"/>
                    <a:pt x="493246" y="9978523"/>
                    <a:pt x="495300" y="9931403"/>
                  </a:cubicBezTo>
                  <a:cubicBezTo>
                    <a:pt x="501187" y="9651594"/>
                    <a:pt x="472493" y="9618539"/>
                    <a:pt x="495300" y="9336543"/>
                  </a:cubicBezTo>
                  <a:cubicBezTo>
                    <a:pt x="518107" y="9054547"/>
                    <a:pt x="481180" y="8909960"/>
                    <a:pt x="495300" y="8644846"/>
                  </a:cubicBezTo>
                  <a:cubicBezTo>
                    <a:pt x="509420" y="8379732"/>
                    <a:pt x="513101" y="8197275"/>
                    <a:pt x="495300" y="7953149"/>
                  </a:cubicBezTo>
                  <a:cubicBezTo>
                    <a:pt x="477499" y="7709023"/>
                    <a:pt x="479257" y="7530235"/>
                    <a:pt x="495300" y="7213033"/>
                  </a:cubicBezTo>
                  <a:cubicBezTo>
                    <a:pt x="511343" y="6895831"/>
                    <a:pt x="467075" y="6756335"/>
                    <a:pt x="495300" y="6569754"/>
                  </a:cubicBezTo>
                  <a:cubicBezTo>
                    <a:pt x="523525" y="6383173"/>
                    <a:pt x="487344" y="6168723"/>
                    <a:pt x="495300" y="5829638"/>
                  </a:cubicBezTo>
                  <a:cubicBezTo>
                    <a:pt x="503256" y="5490553"/>
                    <a:pt x="527726" y="5450853"/>
                    <a:pt x="495300" y="5089522"/>
                  </a:cubicBezTo>
                  <a:cubicBezTo>
                    <a:pt x="488243" y="4995914"/>
                    <a:pt x="287670" y="4998992"/>
                    <a:pt x="0" y="5006975"/>
                  </a:cubicBezTo>
                  <a:cubicBezTo>
                    <a:pt x="272755" y="5009864"/>
                    <a:pt x="497943" y="4969094"/>
                    <a:pt x="495300" y="4924428"/>
                  </a:cubicBezTo>
                  <a:cubicBezTo>
                    <a:pt x="474513" y="4692560"/>
                    <a:pt x="494642" y="4516558"/>
                    <a:pt x="495300" y="4377987"/>
                  </a:cubicBezTo>
                  <a:cubicBezTo>
                    <a:pt x="495958" y="4239416"/>
                    <a:pt x="465637" y="4015935"/>
                    <a:pt x="495300" y="3686290"/>
                  </a:cubicBezTo>
                  <a:cubicBezTo>
                    <a:pt x="524963" y="3356645"/>
                    <a:pt x="477867" y="3174329"/>
                    <a:pt x="495300" y="3043011"/>
                  </a:cubicBezTo>
                  <a:cubicBezTo>
                    <a:pt x="512733" y="2911693"/>
                    <a:pt x="527733" y="2559392"/>
                    <a:pt x="495300" y="2302895"/>
                  </a:cubicBezTo>
                  <a:cubicBezTo>
                    <a:pt x="462867" y="2046398"/>
                    <a:pt x="525815" y="1807194"/>
                    <a:pt x="495300" y="1659617"/>
                  </a:cubicBezTo>
                  <a:cubicBezTo>
                    <a:pt x="464785" y="1512040"/>
                    <a:pt x="523870" y="1297363"/>
                    <a:pt x="495300" y="1016338"/>
                  </a:cubicBezTo>
                  <a:cubicBezTo>
                    <a:pt x="466730" y="735313"/>
                    <a:pt x="467954" y="461037"/>
                    <a:pt x="495300" y="82547"/>
                  </a:cubicBezTo>
                  <a:cubicBezTo>
                    <a:pt x="483656" y="87243"/>
                    <a:pt x="705895" y="-2275"/>
                    <a:pt x="990600" y="0"/>
                  </a:cubicBezTo>
                </a:path>
                <a:path w="990600" h="10013950" fill="none" stroke="0" extrusionOk="0">
                  <a:moveTo>
                    <a:pt x="990600" y="10013950"/>
                  </a:moveTo>
                  <a:cubicBezTo>
                    <a:pt x="711843" y="10014570"/>
                    <a:pt x="500829" y="9978730"/>
                    <a:pt x="495300" y="9931403"/>
                  </a:cubicBezTo>
                  <a:cubicBezTo>
                    <a:pt x="496264" y="9702863"/>
                    <a:pt x="477608" y="9531225"/>
                    <a:pt x="495300" y="9384962"/>
                  </a:cubicBezTo>
                  <a:cubicBezTo>
                    <a:pt x="512992" y="9238699"/>
                    <a:pt x="494093" y="8901649"/>
                    <a:pt x="495300" y="8741684"/>
                  </a:cubicBezTo>
                  <a:cubicBezTo>
                    <a:pt x="496507" y="8581719"/>
                    <a:pt x="504354" y="8211234"/>
                    <a:pt x="495300" y="8049986"/>
                  </a:cubicBezTo>
                  <a:cubicBezTo>
                    <a:pt x="486246" y="7888738"/>
                    <a:pt x="474309" y="7593218"/>
                    <a:pt x="495300" y="7358289"/>
                  </a:cubicBezTo>
                  <a:cubicBezTo>
                    <a:pt x="516291" y="7123360"/>
                    <a:pt x="508004" y="6870270"/>
                    <a:pt x="495300" y="6569754"/>
                  </a:cubicBezTo>
                  <a:cubicBezTo>
                    <a:pt x="482596" y="6269239"/>
                    <a:pt x="511435" y="6098741"/>
                    <a:pt x="495300" y="5878057"/>
                  </a:cubicBezTo>
                  <a:cubicBezTo>
                    <a:pt x="479165" y="5657373"/>
                    <a:pt x="508916" y="5297919"/>
                    <a:pt x="495300" y="5089522"/>
                  </a:cubicBezTo>
                  <a:cubicBezTo>
                    <a:pt x="502909" y="5040746"/>
                    <a:pt x="264661" y="5019358"/>
                    <a:pt x="0" y="5006975"/>
                  </a:cubicBezTo>
                  <a:cubicBezTo>
                    <a:pt x="271668" y="5003693"/>
                    <a:pt x="486078" y="4969070"/>
                    <a:pt x="495300" y="4924428"/>
                  </a:cubicBezTo>
                  <a:cubicBezTo>
                    <a:pt x="474281" y="4746884"/>
                    <a:pt x="458408" y="4351774"/>
                    <a:pt x="495300" y="4184312"/>
                  </a:cubicBezTo>
                  <a:cubicBezTo>
                    <a:pt x="532192" y="4016850"/>
                    <a:pt x="514784" y="3882153"/>
                    <a:pt x="495300" y="3637871"/>
                  </a:cubicBezTo>
                  <a:cubicBezTo>
                    <a:pt x="475816" y="3393589"/>
                    <a:pt x="507663" y="3080127"/>
                    <a:pt x="495300" y="2897755"/>
                  </a:cubicBezTo>
                  <a:cubicBezTo>
                    <a:pt x="482937" y="2715383"/>
                    <a:pt x="494376" y="2524651"/>
                    <a:pt x="495300" y="2254476"/>
                  </a:cubicBezTo>
                  <a:cubicBezTo>
                    <a:pt x="496224" y="1984301"/>
                    <a:pt x="469141" y="1861879"/>
                    <a:pt x="495300" y="1514360"/>
                  </a:cubicBezTo>
                  <a:cubicBezTo>
                    <a:pt x="521459" y="1166841"/>
                    <a:pt x="506495" y="1139106"/>
                    <a:pt x="495300" y="967920"/>
                  </a:cubicBezTo>
                  <a:cubicBezTo>
                    <a:pt x="484105" y="796734"/>
                    <a:pt x="454744" y="289669"/>
                    <a:pt x="495300" y="82547"/>
                  </a:cubicBezTo>
                  <a:cubicBezTo>
                    <a:pt x="523065" y="69168"/>
                    <a:pt x="703537" y="-40032"/>
                    <a:pt x="990600" y="0"/>
                  </a:cubicBezTo>
                </a:path>
              </a:pathLst>
            </a:custGeom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79354616">
                    <a:prstGeom prst="leftBrac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2B4FAB-61B5-04A3-BBD5-B4E7776B0D49}"/>
                </a:ext>
              </a:extLst>
            </p:cNvPr>
            <p:cNvSpPr txBox="1"/>
            <p:nvPr/>
          </p:nvSpPr>
          <p:spPr>
            <a:xfrm>
              <a:off x="5902324" y="1380014"/>
              <a:ext cx="568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zh-CN" alt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4820E314-ED57-003E-6A41-09438BC9F37C}"/>
              </a:ext>
            </a:extLst>
          </p:cNvPr>
          <p:cNvSpPr txBox="1"/>
          <p:nvPr/>
        </p:nvSpPr>
        <p:spPr>
          <a:xfrm>
            <a:off x="996949" y="5181862"/>
            <a:ext cx="1037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Classically, a randomized algorithm would need Θ(N) queries to solve the search problem.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Grover’s algorithm solves it in O(√N) queries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824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3">
            <a:extLst>
              <a:ext uri="{FF2B5EF4-FFF2-40B4-BE49-F238E27FC236}">
                <a16:creationId xmlns:a16="http://schemas.microsoft.com/office/drawing/2014/main" id="{D3DCB196-0ABE-4BA2-0CBA-BB357EEFF79F}"/>
              </a:ext>
            </a:extLst>
          </p:cNvPr>
          <p:cNvSpPr/>
          <p:nvPr/>
        </p:nvSpPr>
        <p:spPr>
          <a:xfrm>
            <a:off x="1046230" y="4821375"/>
            <a:ext cx="10275820" cy="1554796"/>
          </a:xfrm>
          <a:prstGeom prst="roundRect">
            <a:avLst>
              <a:gd name="adj" fmla="val 11847"/>
            </a:avLst>
          </a:prstGeom>
          <a:noFill/>
          <a:ln w="19050" cap="flat">
            <a:solidFill>
              <a:srgbClr val="0099C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lstStyle/>
          <a:p>
            <a:pPr defTabSz="457063">
              <a:defRPr/>
            </a:pPr>
            <a:endParaRPr sz="910" dirty="0">
              <a:solidFill>
                <a:srgbClr val="3E393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Amplitude amplification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F5DCA20-4D0A-509D-7814-EAE70BC7B60E}"/>
              </a:ext>
            </a:extLst>
          </p:cNvPr>
          <p:cNvGrpSpPr/>
          <p:nvPr/>
        </p:nvGrpSpPr>
        <p:grpSpPr>
          <a:xfrm>
            <a:off x="1051478" y="1062759"/>
            <a:ext cx="10218936" cy="441526"/>
            <a:chOff x="609082" y="1460439"/>
            <a:chExt cx="12726840" cy="549885"/>
          </a:xfrm>
        </p:grpSpPr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34385D31-0F4B-1043-E9E8-9955AA80D61F}"/>
                </a:ext>
              </a:extLst>
            </p:cNvPr>
            <p:cNvGrpSpPr/>
            <p:nvPr/>
          </p:nvGrpSpPr>
          <p:grpSpPr bwMode="auto">
            <a:xfrm>
              <a:off x="609082" y="1514471"/>
              <a:ext cx="12726840" cy="495853"/>
              <a:chOff x="899644" y="2"/>
              <a:chExt cx="9014130" cy="371450"/>
            </a:xfrm>
          </p:grpSpPr>
          <p:sp>
            <p:nvSpPr>
              <p:cNvPr id="23" name="矩形 12">
                <a:extLst>
                  <a:ext uri="{FF2B5EF4-FFF2-40B4-BE49-F238E27FC236}">
                    <a16:creationId xmlns:a16="http://schemas.microsoft.com/office/drawing/2014/main" id="{A8156DE0-B7F3-A594-3A7E-4EDAD6302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4" y="2"/>
                <a:ext cx="9014130" cy="302286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407C16EE-C4C5-81DF-78C2-71C723691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等腰三角形 14">
                <a:extLst>
                  <a:ext uri="{FF2B5EF4-FFF2-40B4-BE49-F238E27FC236}">
                    <a16:creationId xmlns:a16="http://schemas.microsoft.com/office/drawing/2014/main" id="{28C11E58-855B-EB30-7A87-C40207F29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9686230" y="84572"/>
                <a:ext cx="167059" cy="144016"/>
              </a:xfrm>
              <a:prstGeom prst="triangle">
                <a:avLst>
                  <a:gd name="adj" fmla="val 3936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A47CF3-57B8-4BED-B300-5FEE129E6077}"/>
                </a:ext>
              </a:extLst>
            </p:cNvPr>
            <p:cNvSpPr/>
            <p:nvPr/>
          </p:nvSpPr>
          <p:spPr>
            <a:xfrm>
              <a:off x="753667" y="1460439"/>
              <a:ext cx="4335479" cy="4599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en-US" altLang="zh-CN" b="1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  <a:sym typeface="微软雅黑" panose="020B0503020204020204" pitchFamily="34" charset="-122"/>
                </a:rPr>
                <a:t>Amplitude amplification algorithm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9FADA5E-BB1D-A2BA-39C9-70CDDBBF4AC0}"/>
              </a:ext>
            </a:extLst>
          </p:cNvPr>
          <p:cNvGrpSpPr/>
          <p:nvPr/>
        </p:nvGrpSpPr>
        <p:grpSpPr>
          <a:xfrm>
            <a:off x="1306349" y="1504286"/>
            <a:ext cx="8963940" cy="3030538"/>
            <a:chOff x="1511300" y="1982549"/>
            <a:chExt cx="8963940" cy="303053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4CB2CA9-D826-AADD-60F7-3E0E9B801509}"/>
                </a:ext>
              </a:extLst>
            </p:cNvPr>
            <p:cNvGrpSpPr/>
            <p:nvPr/>
          </p:nvGrpSpPr>
          <p:grpSpPr>
            <a:xfrm>
              <a:off x="1511300" y="1982549"/>
              <a:ext cx="8963940" cy="3030538"/>
              <a:chOff x="2101850" y="1281112"/>
              <a:chExt cx="12280900" cy="4151939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287EA029-811F-A179-3DFC-F29CC28ED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1850" y="1281112"/>
                <a:ext cx="7696200" cy="2505075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67C7348-1BC4-28A9-DA99-C01855015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750" y="3964949"/>
                <a:ext cx="12192000" cy="1468102"/>
              </a:xfrm>
              <a:prstGeom prst="rect">
                <a:avLst/>
              </a:prstGeom>
            </p:spPr>
          </p:pic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6A53583-5636-F38D-C76A-AE939336A2A4}"/>
                </a:ext>
              </a:extLst>
            </p:cNvPr>
            <p:cNvSpPr/>
            <p:nvPr/>
          </p:nvSpPr>
          <p:spPr>
            <a:xfrm>
              <a:off x="5734050" y="2041804"/>
              <a:ext cx="431194" cy="431194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B557CDA-9124-AC63-FA93-E60A0C2D79EB}"/>
                </a:ext>
              </a:extLst>
            </p:cNvPr>
            <p:cNvSpPr/>
            <p:nvPr/>
          </p:nvSpPr>
          <p:spPr>
            <a:xfrm>
              <a:off x="5954008" y="3980863"/>
              <a:ext cx="1081792" cy="51626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D5F01E7-5A06-014C-4C98-4A696D5242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66" b="2157"/>
          <a:stretch/>
        </p:blipFill>
        <p:spPr>
          <a:xfrm>
            <a:off x="7546855" y="2790178"/>
            <a:ext cx="3723560" cy="387315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779DEBD7-3759-4D0E-329D-2876487AD3E3}"/>
              </a:ext>
            </a:extLst>
          </p:cNvPr>
          <p:cNvSpPr/>
          <p:nvPr/>
        </p:nvSpPr>
        <p:spPr>
          <a:xfrm rot="16200000">
            <a:off x="7112488" y="2742535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0167D85-757E-F737-C5EF-FEC5564DC9EA}"/>
              </a:ext>
            </a:extLst>
          </p:cNvPr>
          <p:cNvGrpSpPr/>
          <p:nvPr/>
        </p:nvGrpSpPr>
        <p:grpSpPr>
          <a:xfrm>
            <a:off x="1371238" y="5072209"/>
            <a:ext cx="9694226" cy="1116272"/>
            <a:chOff x="1576189" y="5877622"/>
            <a:chExt cx="9694226" cy="111627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56BDF0-B5D3-FE6E-0756-F89D32124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6189" y="5877622"/>
              <a:ext cx="9694226" cy="1116272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76D43E8-178C-3512-79AA-B3CCAF206B85}"/>
                </a:ext>
              </a:extLst>
            </p:cNvPr>
            <p:cNvCxnSpPr>
              <a:cxnSpLocks/>
            </p:cNvCxnSpPr>
            <p:nvPr/>
          </p:nvCxnSpPr>
          <p:spPr>
            <a:xfrm>
              <a:off x="3302000" y="6133201"/>
              <a:ext cx="77978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DBB45BC-80E2-DA82-6F5A-615CB7DBD9C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800" y="6418951"/>
              <a:ext cx="532765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DDE32F7-7791-240C-18F4-089112EE41E9}"/>
                </a:ext>
              </a:extLst>
            </p:cNvPr>
            <p:cNvCxnSpPr>
              <a:cxnSpLocks/>
            </p:cNvCxnSpPr>
            <p:nvPr/>
          </p:nvCxnSpPr>
          <p:spPr>
            <a:xfrm>
              <a:off x="5073650" y="6704701"/>
              <a:ext cx="5969000" cy="0"/>
            </a:xfrm>
            <a:prstGeom prst="line">
              <a:avLst/>
            </a:prstGeom>
            <a:ln w="1905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765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33">
            <a:extLst>
              <a:ext uri="{FF2B5EF4-FFF2-40B4-BE49-F238E27FC236}">
                <a16:creationId xmlns:a16="http://schemas.microsoft.com/office/drawing/2014/main" id="{402213CD-F75D-79CA-0F1C-16943F1E4045}"/>
              </a:ext>
            </a:extLst>
          </p:cNvPr>
          <p:cNvSpPr/>
          <p:nvPr/>
        </p:nvSpPr>
        <p:spPr>
          <a:xfrm>
            <a:off x="3262313" y="3429000"/>
            <a:ext cx="7119938" cy="3295649"/>
          </a:xfrm>
          <a:prstGeom prst="roundRect">
            <a:avLst>
              <a:gd name="adj" fmla="val 11847"/>
            </a:avLst>
          </a:prstGeom>
          <a:solidFill>
            <a:srgbClr val="F7F7F7"/>
          </a:solidFill>
          <a:ln w="9525" cap="flat">
            <a:solidFill>
              <a:schemeClr val="bg1">
                <a:lumMod val="75000"/>
              </a:schemeClr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lstStyle/>
          <a:p>
            <a:pPr defTabSz="457063">
              <a:defRPr/>
            </a:pPr>
            <a:endParaRPr sz="910" dirty="0">
              <a:solidFill>
                <a:srgbClr val="3E393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4189B6E-8FB1-AF60-A501-8845233C2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" t="8169"/>
          <a:stretch/>
        </p:blipFill>
        <p:spPr>
          <a:xfrm>
            <a:off x="1352550" y="1126500"/>
            <a:ext cx="7416800" cy="12034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7379B89-110F-7268-0F31-D42D452721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7" t="2704" r="12314" b="74027"/>
          <a:stretch/>
        </p:blipFill>
        <p:spPr>
          <a:xfrm>
            <a:off x="1306779" y="2640844"/>
            <a:ext cx="2711450" cy="36045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09B9ED5-35AF-5687-0C99-BFF51A694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71" y="2640844"/>
            <a:ext cx="3813708" cy="425164"/>
          </a:xfrm>
          <a:prstGeom prst="rect">
            <a:avLst/>
          </a:prstGeom>
        </p:spPr>
      </p:pic>
      <p:sp>
        <p:nvSpPr>
          <p:cNvPr id="26" name="箭头: 下 25">
            <a:extLst>
              <a:ext uri="{FF2B5EF4-FFF2-40B4-BE49-F238E27FC236}">
                <a16:creationId xmlns:a16="http://schemas.microsoft.com/office/drawing/2014/main" id="{AF431362-ADA4-0354-0F60-16B50096941D}"/>
              </a:ext>
            </a:extLst>
          </p:cNvPr>
          <p:cNvSpPr/>
          <p:nvPr/>
        </p:nvSpPr>
        <p:spPr>
          <a:xfrm rot="16200000">
            <a:off x="4197485" y="2628009"/>
            <a:ext cx="291830" cy="4572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5492DBC-1F44-9938-2F81-C4637C28F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3541420"/>
            <a:ext cx="3143250" cy="38632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A31B59D-6B34-F967-1E23-B2257302E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541" t="69565" r="2660" b="7183"/>
          <a:stretch/>
        </p:blipFill>
        <p:spPr>
          <a:xfrm>
            <a:off x="1936750" y="3503606"/>
            <a:ext cx="1168400" cy="42516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EA66216-CE1E-55D0-A5F9-473A7516B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442" t="12953" r="39854" b="59814"/>
          <a:stretch/>
        </p:blipFill>
        <p:spPr>
          <a:xfrm>
            <a:off x="1914525" y="4145527"/>
            <a:ext cx="863600" cy="29181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CCBC5BA-DA36-0D57-BC69-A0E04F95BCB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12"/>
          <a:stretch/>
        </p:blipFill>
        <p:spPr>
          <a:xfrm>
            <a:off x="3352799" y="4075044"/>
            <a:ext cx="6902451" cy="112386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3D3098E0-22BA-E269-B8A4-E4CC1B6B637C}"/>
              </a:ext>
            </a:extLst>
          </p:cNvPr>
          <p:cNvGrpSpPr/>
          <p:nvPr/>
        </p:nvGrpSpPr>
        <p:grpSpPr>
          <a:xfrm>
            <a:off x="1493838" y="3535070"/>
            <a:ext cx="285750" cy="369332"/>
            <a:chOff x="2239055" y="4238607"/>
            <a:chExt cx="285750" cy="369332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FE83550-9883-DC9E-D0E6-57BE8B2EAC53}"/>
                </a:ext>
              </a:extLst>
            </p:cNvPr>
            <p:cNvSpPr/>
            <p:nvPr/>
          </p:nvSpPr>
          <p:spPr>
            <a:xfrm>
              <a:off x="2254250" y="4320829"/>
              <a:ext cx="255360" cy="25536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50B4CC2-080F-3FE3-0BEE-3D46EBAD0C52}"/>
                </a:ext>
              </a:extLst>
            </p:cNvPr>
            <p:cNvSpPr txBox="1"/>
            <p:nvPr/>
          </p:nvSpPr>
          <p:spPr>
            <a:xfrm>
              <a:off x="2239055" y="4238607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B7675C7-3EF2-0F7F-8D48-E1CCC8AF68EE}"/>
              </a:ext>
            </a:extLst>
          </p:cNvPr>
          <p:cNvGrpSpPr/>
          <p:nvPr/>
        </p:nvGrpSpPr>
        <p:grpSpPr>
          <a:xfrm>
            <a:off x="1493838" y="4125818"/>
            <a:ext cx="285750" cy="369332"/>
            <a:chOff x="2239055" y="4257657"/>
            <a:chExt cx="285750" cy="36933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95E125C-C75C-5F37-0E4C-3E27D5E8AA31}"/>
                </a:ext>
              </a:extLst>
            </p:cNvPr>
            <p:cNvSpPr/>
            <p:nvPr/>
          </p:nvSpPr>
          <p:spPr>
            <a:xfrm>
              <a:off x="2254250" y="4320829"/>
              <a:ext cx="255360" cy="25536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7CB4234-CB5E-C381-005E-BCE579F520E3}"/>
                </a:ext>
              </a:extLst>
            </p:cNvPr>
            <p:cNvSpPr txBox="1"/>
            <p:nvPr/>
          </p:nvSpPr>
          <p:spPr>
            <a:xfrm>
              <a:off x="2239055" y="4257657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360614EC-E948-0EA9-4758-089BA34B11EF}"/>
              </a:ext>
            </a:extLst>
          </p:cNvPr>
          <p:cNvSpPr/>
          <p:nvPr/>
        </p:nvSpPr>
        <p:spPr>
          <a:xfrm>
            <a:off x="4572000" y="2640844"/>
            <a:ext cx="2425700" cy="425164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F046CFD-42E3-7FCE-0FCA-FB0C1EBD7030}"/>
              </a:ext>
            </a:extLst>
          </p:cNvPr>
          <p:cNvCxnSpPr>
            <a:cxnSpLocks/>
          </p:cNvCxnSpPr>
          <p:nvPr/>
        </p:nvCxnSpPr>
        <p:spPr>
          <a:xfrm>
            <a:off x="5483225" y="5198905"/>
            <a:ext cx="1368425" cy="0"/>
          </a:xfrm>
          <a:prstGeom prst="line">
            <a:avLst/>
          </a:prstGeom>
          <a:ln w="190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64D19624-706A-D922-2736-C016FE5561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2"/>
          <a:stretch/>
        </p:blipFill>
        <p:spPr>
          <a:xfrm>
            <a:off x="3352799" y="5468209"/>
            <a:ext cx="6902451" cy="1123861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06410002-B0F2-F747-F34C-95A57AAAEDDF}"/>
              </a:ext>
            </a:extLst>
          </p:cNvPr>
          <p:cNvSpPr/>
          <p:nvPr/>
        </p:nvSpPr>
        <p:spPr>
          <a:xfrm>
            <a:off x="5289096" y="6183753"/>
            <a:ext cx="4839154" cy="383297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2F639A8-CB46-8CF2-DBA6-255C3AAB18E9}"/>
              </a:ext>
            </a:extLst>
          </p:cNvPr>
          <p:cNvCxnSpPr>
            <a:cxnSpLocks/>
          </p:cNvCxnSpPr>
          <p:nvPr/>
        </p:nvCxnSpPr>
        <p:spPr>
          <a:xfrm>
            <a:off x="1352550" y="3242671"/>
            <a:ext cx="8509000" cy="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A838B5E2-B34C-0CDF-996D-A512700CCC82}"/>
              </a:ext>
            </a:extLst>
          </p:cNvPr>
          <p:cNvSpPr/>
          <p:nvPr/>
        </p:nvSpPr>
        <p:spPr>
          <a:xfrm>
            <a:off x="4815114" y="3511434"/>
            <a:ext cx="425164" cy="42516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178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4189B6E-8FB1-AF60-A501-8845233C2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" t="8169"/>
          <a:stretch/>
        </p:blipFill>
        <p:spPr>
          <a:xfrm>
            <a:off x="1352550" y="1126500"/>
            <a:ext cx="7416800" cy="12034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7379B89-110F-7268-0F31-D42D452721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7" t="2704" r="12314" b="74027"/>
          <a:stretch/>
        </p:blipFill>
        <p:spPr>
          <a:xfrm>
            <a:off x="1306779" y="2640844"/>
            <a:ext cx="2711450" cy="36045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09B9ED5-35AF-5687-0C99-BFF51A694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71" y="2640844"/>
            <a:ext cx="3813708" cy="425164"/>
          </a:xfrm>
          <a:prstGeom prst="rect">
            <a:avLst/>
          </a:prstGeom>
        </p:spPr>
      </p:pic>
      <p:sp>
        <p:nvSpPr>
          <p:cNvPr id="26" name="箭头: 下 25">
            <a:extLst>
              <a:ext uri="{FF2B5EF4-FFF2-40B4-BE49-F238E27FC236}">
                <a16:creationId xmlns:a16="http://schemas.microsoft.com/office/drawing/2014/main" id="{AF431362-ADA4-0354-0F60-16B50096941D}"/>
              </a:ext>
            </a:extLst>
          </p:cNvPr>
          <p:cNvSpPr/>
          <p:nvPr/>
        </p:nvSpPr>
        <p:spPr>
          <a:xfrm rot="16200000">
            <a:off x="4197485" y="2628009"/>
            <a:ext cx="291830" cy="4572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B571BC-0673-96A7-F0A1-5AEECA9CA4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51"/>
          <a:stretch/>
        </p:blipFill>
        <p:spPr>
          <a:xfrm>
            <a:off x="8469579" y="3261380"/>
            <a:ext cx="3454398" cy="33750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CCAE0BA-DB64-D5D6-D5F7-89925B4C3DE1}"/>
              </a:ext>
            </a:extLst>
          </p:cNvPr>
          <p:cNvGrpSpPr/>
          <p:nvPr/>
        </p:nvGrpSpPr>
        <p:grpSpPr>
          <a:xfrm>
            <a:off x="1433779" y="4703747"/>
            <a:ext cx="6711949" cy="1887288"/>
            <a:chOff x="749301" y="4032222"/>
            <a:chExt cx="7239000" cy="203548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E631973-ECFD-4559-E008-65546130E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3" r="23198"/>
            <a:stretch/>
          </p:blipFill>
          <p:spPr>
            <a:xfrm>
              <a:off x="749301" y="4032222"/>
              <a:ext cx="7239000" cy="15199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9F81FF9-A8E8-6BD2-7D07-247DD9463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802" t="47876" b="21626"/>
            <a:stretch/>
          </p:blipFill>
          <p:spPr>
            <a:xfrm>
              <a:off x="2469489" y="5604158"/>
              <a:ext cx="2211120" cy="463550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5BEBD1-DE3F-3FE9-48F7-5F9FE60B0039}"/>
              </a:ext>
            </a:extLst>
          </p:cNvPr>
          <p:cNvGrpSpPr/>
          <p:nvPr/>
        </p:nvGrpSpPr>
        <p:grpSpPr>
          <a:xfrm>
            <a:off x="3428656" y="3561031"/>
            <a:ext cx="2843822" cy="938315"/>
            <a:chOff x="2947378" y="2973284"/>
            <a:chExt cx="2843822" cy="93831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99B0FC-99F0-ACA2-A1CF-092A0B08B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49" y="3065382"/>
              <a:ext cx="2765117" cy="70483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373C1FE-7E02-5AE7-C0C9-59B291372A72}"/>
                </a:ext>
              </a:extLst>
            </p:cNvPr>
            <p:cNvSpPr/>
            <p:nvPr/>
          </p:nvSpPr>
          <p:spPr>
            <a:xfrm>
              <a:off x="2947378" y="2973284"/>
              <a:ext cx="2843822" cy="938315"/>
            </a:xfrm>
            <a:prstGeom prst="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21A8FCBD-93C6-F4EE-BC4D-7C66FCA9E219}"/>
              </a:ext>
            </a:extLst>
          </p:cNvPr>
          <p:cNvSpPr/>
          <p:nvPr/>
        </p:nvSpPr>
        <p:spPr>
          <a:xfrm>
            <a:off x="975258" y="2736850"/>
            <a:ext cx="234950" cy="2349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65118F7-1B17-031C-D3BB-75C04281BA9D}"/>
              </a:ext>
            </a:extLst>
          </p:cNvPr>
          <p:cNvSpPr/>
          <p:nvPr/>
        </p:nvSpPr>
        <p:spPr>
          <a:xfrm>
            <a:off x="2662504" y="5496550"/>
            <a:ext cx="234950" cy="2349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53290DD5-55CD-0A6B-175E-B77525B818D3}"/>
              </a:ext>
            </a:extLst>
          </p:cNvPr>
          <p:cNvCxnSpPr>
            <a:cxnSpLocks/>
            <a:stCxn id="11" idx="2"/>
            <a:endCxn id="12" idx="2"/>
          </p:cNvCxnSpPr>
          <p:nvPr/>
        </p:nvCxnSpPr>
        <p:spPr>
          <a:xfrm rot="10800000" flipH="1" flipV="1">
            <a:off x="975258" y="2854325"/>
            <a:ext cx="1687246" cy="2759700"/>
          </a:xfrm>
          <a:prstGeom prst="bentConnector3">
            <a:avLst>
              <a:gd name="adj1" fmla="val -13549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8C5E313-0E51-E148-6435-46FBCA265A21}"/>
              </a:ext>
            </a:extLst>
          </p:cNvPr>
          <p:cNvCxnSpPr>
            <a:cxnSpLocks/>
          </p:cNvCxnSpPr>
          <p:nvPr/>
        </p:nvCxnSpPr>
        <p:spPr>
          <a:xfrm>
            <a:off x="1352550" y="3242671"/>
            <a:ext cx="7416800" cy="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74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EE2848-1241-00A2-0A02-8780BC468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7" t="2704" r="12314" b="74027"/>
          <a:stretch/>
        </p:blipFill>
        <p:spPr>
          <a:xfrm>
            <a:off x="1021029" y="1057176"/>
            <a:ext cx="2711450" cy="360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44423B-FB1F-0518-E11D-33AB3B73C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21" y="1057176"/>
            <a:ext cx="3813708" cy="425164"/>
          </a:xfrm>
          <a:prstGeom prst="rect">
            <a:avLst/>
          </a:prstGeom>
        </p:spPr>
      </p:pic>
      <p:sp>
        <p:nvSpPr>
          <p:cNvPr id="13" name="箭头: 下 12">
            <a:extLst>
              <a:ext uri="{FF2B5EF4-FFF2-40B4-BE49-F238E27FC236}">
                <a16:creationId xmlns:a16="http://schemas.microsoft.com/office/drawing/2014/main" id="{82465BC9-290F-D5F8-D602-019248D56939}"/>
              </a:ext>
            </a:extLst>
          </p:cNvPr>
          <p:cNvSpPr/>
          <p:nvPr/>
        </p:nvSpPr>
        <p:spPr>
          <a:xfrm rot="16200000">
            <a:off x="3911735" y="1044341"/>
            <a:ext cx="291830" cy="4572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7FD2CF-4675-F1A4-01B6-5E51CCEF544C}"/>
              </a:ext>
            </a:extLst>
          </p:cNvPr>
          <p:cNvGrpSpPr/>
          <p:nvPr/>
        </p:nvGrpSpPr>
        <p:grpSpPr>
          <a:xfrm>
            <a:off x="1022351" y="3062661"/>
            <a:ext cx="5745515" cy="1615543"/>
            <a:chOff x="749301" y="4032222"/>
            <a:chExt cx="7239000" cy="2035486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1CD7B96-FEAC-D915-FCC7-DB847860B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3" r="23198"/>
            <a:stretch/>
          </p:blipFill>
          <p:spPr>
            <a:xfrm>
              <a:off x="749301" y="4032222"/>
              <a:ext cx="7239000" cy="151994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9C2D3A9-B8C2-97C4-016C-8B9A2BA21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802" t="47876" b="21626"/>
            <a:stretch/>
          </p:blipFill>
          <p:spPr>
            <a:xfrm>
              <a:off x="2469489" y="5604158"/>
              <a:ext cx="2211120" cy="463550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856C7A0-1A50-EE2A-6C17-9456B33542DC}"/>
              </a:ext>
            </a:extLst>
          </p:cNvPr>
          <p:cNvGrpSpPr/>
          <p:nvPr/>
        </p:nvGrpSpPr>
        <p:grpSpPr>
          <a:xfrm>
            <a:off x="3258528" y="1731191"/>
            <a:ext cx="2843822" cy="938315"/>
            <a:chOff x="2947378" y="2973284"/>
            <a:chExt cx="2843822" cy="93831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243ACC8-125D-F719-3228-E22A34ADB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49" y="3065382"/>
              <a:ext cx="2765117" cy="704833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33E7E1-933A-3439-244C-1CFE2BFD9EFC}"/>
                </a:ext>
              </a:extLst>
            </p:cNvPr>
            <p:cNvSpPr/>
            <p:nvPr/>
          </p:nvSpPr>
          <p:spPr>
            <a:xfrm>
              <a:off x="2947378" y="2973284"/>
              <a:ext cx="2843822" cy="938315"/>
            </a:xfrm>
            <a:prstGeom prst="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8A6E7D9B-B014-A68D-C0C2-35E7872670EF}"/>
              </a:ext>
            </a:extLst>
          </p:cNvPr>
          <p:cNvSpPr txBox="1"/>
          <p:nvPr/>
        </p:nvSpPr>
        <p:spPr>
          <a:xfrm>
            <a:off x="2271739" y="5016267"/>
            <a:ext cx="500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1: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 qubits – find 3(|11&gt;)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DD873AB5-0ED9-C294-18AA-2AAA171DA906}"/>
              </a:ext>
            </a:extLst>
          </p:cNvPr>
          <p:cNvSpPr/>
          <p:nvPr/>
        </p:nvSpPr>
        <p:spPr>
          <a:xfrm rot="16200000">
            <a:off x="5800160" y="4985684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9A77F74-78A7-1073-461B-3BE69C3C1237}"/>
              </a:ext>
            </a:extLst>
          </p:cNvPr>
          <p:cNvGrpSpPr/>
          <p:nvPr/>
        </p:nvGrpSpPr>
        <p:grpSpPr>
          <a:xfrm>
            <a:off x="6906326" y="2300050"/>
            <a:ext cx="4885623" cy="3930132"/>
            <a:chOff x="6595176" y="2137576"/>
            <a:chExt cx="4885623" cy="3930132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075A8F4-69B0-0363-F326-9F5A41B57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5176" y="2137576"/>
              <a:ext cx="4885623" cy="3930132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E198BFA-75F5-7AF7-F616-EAEE7DCB6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07005" y="2493683"/>
              <a:ext cx="432854" cy="426757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6E73D6CE-42F2-DE75-7FC4-C8E9E800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11686" y="4401485"/>
              <a:ext cx="438950" cy="402371"/>
            </a:xfrm>
            <a:prstGeom prst="rect">
              <a:avLst/>
            </a:prstGeom>
          </p:spPr>
        </p:pic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B351A861-0BF2-5CB9-35DF-E0789BAF1D79}"/>
              </a:ext>
            </a:extLst>
          </p:cNvPr>
          <p:cNvSpPr/>
          <p:nvPr/>
        </p:nvSpPr>
        <p:spPr>
          <a:xfrm>
            <a:off x="2224024" y="4265116"/>
            <a:ext cx="2062226" cy="491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21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3F60988-DAB0-8E19-CE11-40C3809C0B47}"/>
              </a:ext>
            </a:extLst>
          </p:cNvPr>
          <p:cNvGrpSpPr/>
          <p:nvPr/>
        </p:nvGrpSpPr>
        <p:grpSpPr>
          <a:xfrm>
            <a:off x="897900" y="2376339"/>
            <a:ext cx="4647390" cy="3738491"/>
            <a:chOff x="6595176" y="2137576"/>
            <a:chExt cx="4885623" cy="393013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D9FBE20-ED83-D376-180A-EED934C31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176" y="2137576"/>
              <a:ext cx="4885623" cy="393013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6B4D81-CE98-BD69-05DC-4B79EBBD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7005" y="2493683"/>
              <a:ext cx="432854" cy="42675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564F3BD-EA19-7FE2-EB8C-381642B1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1686" y="4401485"/>
              <a:ext cx="438950" cy="402371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F409FD7-44AF-62F3-3CB8-5260CF0CC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76" y="1853645"/>
            <a:ext cx="3143250" cy="386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CAE756-8E8B-5338-96B5-6A87C9686A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541" t="69565" r="2660" b="7183"/>
          <a:stretch/>
        </p:blipFill>
        <p:spPr>
          <a:xfrm>
            <a:off x="1400201" y="1815831"/>
            <a:ext cx="1168400" cy="42516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F877D3C-4A70-B2E1-6206-C05C227D0034}"/>
              </a:ext>
            </a:extLst>
          </p:cNvPr>
          <p:cNvGrpSpPr/>
          <p:nvPr/>
        </p:nvGrpSpPr>
        <p:grpSpPr>
          <a:xfrm>
            <a:off x="957289" y="1847295"/>
            <a:ext cx="285750" cy="369332"/>
            <a:chOff x="2239055" y="4238607"/>
            <a:chExt cx="285750" cy="36933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DB6A8A3-4D38-F88E-B702-E65923B3DA76}"/>
                </a:ext>
              </a:extLst>
            </p:cNvPr>
            <p:cNvSpPr/>
            <p:nvPr/>
          </p:nvSpPr>
          <p:spPr>
            <a:xfrm>
              <a:off x="2254250" y="4320829"/>
              <a:ext cx="255360" cy="25536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5464530-8536-19FD-8A9B-ECA536922AEB}"/>
                </a:ext>
              </a:extLst>
            </p:cNvPr>
            <p:cNvSpPr txBox="1"/>
            <p:nvPr/>
          </p:nvSpPr>
          <p:spPr>
            <a:xfrm>
              <a:off x="2239055" y="4238607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DBF11F1-BF70-608C-B20C-E1E72DC99DBF}"/>
              </a:ext>
            </a:extLst>
          </p:cNvPr>
          <p:cNvGrpSpPr/>
          <p:nvPr/>
        </p:nvGrpSpPr>
        <p:grpSpPr>
          <a:xfrm>
            <a:off x="6646712" y="2360476"/>
            <a:ext cx="4554252" cy="3754354"/>
            <a:chOff x="6536872" y="2120900"/>
            <a:chExt cx="4787710" cy="3946808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E02E56D-39C4-5738-0B56-8D041092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6872" y="2120900"/>
              <a:ext cx="4787710" cy="394680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75C9F26-5720-80B9-A3EE-6E4199874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7286" y="2519083"/>
              <a:ext cx="432854" cy="426757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85CCCA2-0665-BA25-8270-EA7DB514C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1967" y="4426885"/>
              <a:ext cx="438950" cy="402371"/>
            </a:xfrm>
            <a:prstGeom prst="rect">
              <a:avLst/>
            </a:prstGeom>
          </p:spPr>
        </p:pic>
      </p:grpSp>
      <p:sp>
        <p:nvSpPr>
          <p:cNvPr id="21" name="箭头: 下 20">
            <a:extLst>
              <a:ext uri="{FF2B5EF4-FFF2-40B4-BE49-F238E27FC236}">
                <a16:creationId xmlns:a16="http://schemas.microsoft.com/office/drawing/2014/main" id="{D6D18599-D06E-6DBB-F1CD-4FB37EA2234E}"/>
              </a:ext>
            </a:extLst>
          </p:cNvPr>
          <p:cNvSpPr/>
          <p:nvPr/>
        </p:nvSpPr>
        <p:spPr>
          <a:xfrm rot="16200000">
            <a:off x="5950086" y="4095615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913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ABE3D4F-598D-8A81-29A8-4786B6B43075}"/>
              </a:ext>
            </a:extLst>
          </p:cNvPr>
          <p:cNvGrpSpPr/>
          <p:nvPr/>
        </p:nvGrpSpPr>
        <p:grpSpPr>
          <a:xfrm>
            <a:off x="951339" y="1823453"/>
            <a:ext cx="5223568" cy="420106"/>
            <a:chOff x="709639" y="1581241"/>
            <a:chExt cx="5223568" cy="42010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B484C6B-9E4A-2476-D3D7-EDBFB0304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442" t="12953" r="39854" b="59814"/>
            <a:stretch/>
          </p:blipFill>
          <p:spPr>
            <a:xfrm>
              <a:off x="1130326" y="1651724"/>
              <a:ext cx="863600" cy="29181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1C27681-9E9F-9198-9A60-792FC7A59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71" b="81539"/>
            <a:stretch/>
          </p:blipFill>
          <p:spPr>
            <a:xfrm>
              <a:off x="2397150" y="1581241"/>
              <a:ext cx="3536057" cy="420106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AEA3E86-F6A2-5103-B036-7CCF932A54C3}"/>
                </a:ext>
              </a:extLst>
            </p:cNvPr>
            <p:cNvGrpSpPr/>
            <p:nvPr/>
          </p:nvGrpSpPr>
          <p:grpSpPr>
            <a:xfrm>
              <a:off x="709639" y="1632015"/>
              <a:ext cx="285750" cy="369332"/>
              <a:chOff x="2239055" y="4257657"/>
              <a:chExt cx="285750" cy="369332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A7D47157-2F6D-B8C1-F6D7-37401419B951}"/>
                  </a:ext>
                </a:extLst>
              </p:cNvPr>
              <p:cNvSpPr/>
              <p:nvPr/>
            </p:nvSpPr>
            <p:spPr>
              <a:xfrm>
                <a:off x="2254250" y="4320829"/>
                <a:ext cx="255360" cy="25536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1F6E329-7D9D-03A6-1477-3B4CD0A65504}"/>
                  </a:ext>
                </a:extLst>
              </p:cNvPr>
              <p:cNvSpPr txBox="1"/>
              <p:nvPr/>
            </p:nvSpPr>
            <p:spPr>
              <a:xfrm>
                <a:off x="2239055" y="4257657"/>
                <a:ext cx="28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endParaRPr lang="zh-CN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E76BFC1-5495-2944-88AE-C63905DA53EA}"/>
              </a:ext>
            </a:extLst>
          </p:cNvPr>
          <p:cNvGrpSpPr/>
          <p:nvPr/>
        </p:nvGrpSpPr>
        <p:grpSpPr>
          <a:xfrm>
            <a:off x="960184" y="2339044"/>
            <a:ext cx="4531236" cy="3735380"/>
            <a:chOff x="6536872" y="2120900"/>
            <a:chExt cx="4787710" cy="394680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660687B-1985-113D-ADC9-C5CC10D1E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6872" y="2120900"/>
              <a:ext cx="4787710" cy="3946808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A603118-7CCF-792B-E0BE-14D7F23C4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7286" y="2519083"/>
              <a:ext cx="432854" cy="426757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2F14AB7-7582-20AF-763A-2BF49A5EF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1967" y="4426885"/>
              <a:ext cx="438950" cy="402371"/>
            </a:xfrm>
            <a:prstGeom prst="rect">
              <a:avLst/>
            </a:prstGeom>
          </p:spPr>
        </p:pic>
      </p:grpSp>
      <p:sp>
        <p:nvSpPr>
          <p:cNvPr id="28" name="箭头: 下 27">
            <a:extLst>
              <a:ext uri="{FF2B5EF4-FFF2-40B4-BE49-F238E27FC236}">
                <a16:creationId xmlns:a16="http://schemas.microsoft.com/office/drawing/2014/main" id="{64041E33-9267-B7DD-3A46-811BD304BDDC}"/>
              </a:ext>
            </a:extLst>
          </p:cNvPr>
          <p:cNvSpPr/>
          <p:nvPr/>
        </p:nvSpPr>
        <p:spPr>
          <a:xfrm rot="16200000">
            <a:off x="5950085" y="4095615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4303660-8130-5950-B33C-CC7596A39FA0}"/>
              </a:ext>
            </a:extLst>
          </p:cNvPr>
          <p:cNvGrpSpPr/>
          <p:nvPr/>
        </p:nvGrpSpPr>
        <p:grpSpPr>
          <a:xfrm>
            <a:off x="6560590" y="2307816"/>
            <a:ext cx="4508953" cy="3735380"/>
            <a:chOff x="6539287" y="2074168"/>
            <a:chExt cx="4764166" cy="3946808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0FC6EEB-8BA8-BB29-619F-65F5BD7B2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9287" y="2074168"/>
              <a:ext cx="4764166" cy="3946808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182FBED7-365F-0025-61DF-C4FEFE3DE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4278" y="2544483"/>
              <a:ext cx="432854" cy="426757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5045554-EBE2-0273-E2FB-3B94766C0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18959" y="4452285"/>
              <a:ext cx="438950" cy="402371"/>
            </a:xfrm>
            <a:prstGeom prst="rect">
              <a:avLst/>
            </a:prstGeom>
          </p:spPr>
        </p:pic>
      </p:grpSp>
      <p:pic>
        <p:nvPicPr>
          <p:cNvPr id="37" name="图形 36" descr="问号 纯色填充">
            <a:extLst>
              <a:ext uri="{FF2B5EF4-FFF2-40B4-BE49-F238E27FC236}">
                <a16:creationId xmlns:a16="http://schemas.microsoft.com/office/drawing/2014/main" id="{F01AE77E-C52D-D0AD-4470-FF3F32434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8737" y="1985609"/>
            <a:ext cx="619993" cy="6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97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073C36-78F5-7957-DD23-DABE89E5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20" y="1851924"/>
            <a:ext cx="10488679" cy="416963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50215E2-7F65-1BA7-7AF0-C55758F83CC4}"/>
              </a:ext>
            </a:extLst>
          </p:cNvPr>
          <p:cNvSpPr/>
          <p:nvPr/>
        </p:nvSpPr>
        <p:spPr>
          <a:xfrm>
            <a:off x="9521372" y="3375924"/>
            <a:ext cx="351971" cy="35197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D86C690-3F52-3D64-379C-70780A5865F8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5" name="Group 10">
              <a:extLst>
                <a:ext uri="{FF2B5EF4-FFF2-40B4-BE49-F238E27FC236}">
                  <a16:creationId xmlns:a16="http://schemas.microsoft.com/office/drawing/2014/main" id="{FB57C17B-7271-ED27-0875-AD11B637CE9E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8" name="矩形 12">
                <a:extLst>
                  <a:ext uri="{FF2B5EF4-FFF2-40B4-BE49-F238E27FC236}">
                    <a16:creationId xmlns:a16="http://schemas.microsoft.com/office/drawing/2014/main" id="{6E86CBA8-2AB9-E35D-8A68-58AF52BA3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1" name="矩形 13">
                <a:extLst>
                  <a:ext uri="{FF2B5EF4-FFF2-40B4-BE49-F238E27FC236}">
                    <a16:creationId xmlns:a16="http://schemas.microsoft.com/office/drawing/2014/main" id="{A106D00D-AC6D-55F0-F9CE-0AC2A8041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等腰三角形 14">
                <a:extLst>
                  <a:ext uri="{FF2B5EF4-FFF2-40B4-BE49-F238E27FC236}">
                    <a16:creationId xmlns:a16="http://schemas.microsoft.com/office/drawing/2014/main" id="{DB074F51-784F-7155-530F-86B17E953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234EE3A-4C4C-158E-5230-CC0E635BD715}"/>
                </a:ext>
              </a:extLst>
            </p:cNvPr>
            <p:cNvSpPr/>
            <p:nvPr/>
          </p:nvSpPr>
          <p:spPr>
            <a:xfrm>
              <a:off x="753668" y="1520912"/>
              <a:ext cx="2169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Geometric argument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920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030D57FC-5FA6-0F35-8600-76AE595E55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0642" y="1594462"/>
            <a:ext cx="26667" cy="7557641"/>
          </a:xfrm>
          <a:prstGeom prst="bentConnector3">
            <a:avLst>
              <a:gd name="adj1" fmla="val 957239"/>
            </a:avLst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EF87BB4F-9D6A-1100-1BA9-87495994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288" y="5652022"/>
            <a:ext cx="737163" cy="433387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782D7CBD-642A-BF4A-9C5D-7155D393541C}"/>
              </a:ext>
            </a:extLst>
          </p:cNvPr>
          <p:cNvGrpSpPr/>
          <p:nvPr/>
        </p:nvGrpSpPr>
        <p:grpSpPr>
          <a:xfrm>
            <a:off x="466426" y="2423053"/>
            <a:ext cx="3631676" cy="2921422"/>
            <a:chOff x="6595176" y="2137576"/>
            <a:chExt cx="4885623" cy="3930132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55C99320-AC9D-D530-6A52-5A82F7757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5176" y="2137576"/>
              <a:ext cx="4885623" cy="3930132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84A53A4-E45D-DE32-2965-67CC485FF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07005" y="2493683"/>
              <a:ext cx="432854" cy="426757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F778C1B7-9F0F-AB7A-BE6B-67DBD3945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1686" y="4401485"/>
              <a:ext cx="438950" cy="402371"/>
            </a:xfrm>
            <a:prstGeom prst="rect">
              <a:avLst/>
            </a:pr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A7B343F-93B1-3DBE-7F25-94A0D7BA5BEF}"/>
              </a:ext>
            </a:extLst>
          </p:cNvPr>
          <p:cNvGrpSpPr/>
          <p:nvPr/>
        </p:nvGrpSpPr>
        <p:grpSpPr>
          <a:xfrm>
            <a:off x="4283184" y="2428511"/>
            <a:ext cx="3540908" cy="2918991"/>
            <a:chOff x="6536872" y="2120900"/>
            <a:chExt cx="4787710" cy="3946808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379A6A5-729B-2599-1F2D-56633891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6872" y="2120900"/>
              <a:ext cx="4787710" cy="3946808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D79D6FBD-3FCA-4F9D-B243-3ECC7A609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7286" y="2519083"/>
              <a:ext cx="432854" cy="426757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E1D79750-DDAF-09CC-6A16-90C71847E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1967" y="4426885"/>
              <a:ext cx="438950" cy="402371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77D72C4-6163-DED7-693F-FBC07701CA4C}"/>
              </a:ext>
            </a:extLst>
          </p:cNvPr>
          <p:cNvGrpSpPr/>
          <p:nvPr/>
        </p:nvGrpSpPr>
        <p:grpSpPr>
          <a:xfrm>
            <a:off x="7916100" y="2400764"/>
            <a:ext cx="3523495" cy="2918991"/>
            <a:chOff x="6539287" y="2074168"/>
            <a:chExt cx="4764166" cy="394680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9B311354-CFCF-9E6B-6536-5BAEBFBDF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9287" y="2074168"/>
              <a:ext cx="4764166" cy="3946808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088A896D-B119-F74F-B72C-8A4306781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4278" y="2544483"/>
              <a:ext cx="432854" cy="426757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61085D68-F718-F2AE-7C24-C5C5D2872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8959" y="4452285"/>
              <a:ext cx="438950" cy="402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865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33">
            <a:extLst>
              <a:ext uri="{FF2B5EF4-FFF2-40B4-BE49-F238E27FC236}">
                <a16:creationId xmlns:a16="http://schemas.microsoft.com/office/drawing/2014/main" id="{34B31CB4-64AD-6310-F511-3C9F00A67016}"/>
              </a:ext>
            </a:extLst>
          </p:cNvPr>
          <p:cNvSpPr/>
          <p:nvPr/>
        </p:nvSpPr>
        <p:spPr>
          <a:xfrm>
            <a:off x="1208693" y="3464491"/>
            <a:ext cx="5179407" cy="1602170"/>
          </a:xfrm>
          <a:prstGeom prst="roundRect">
            <a:avLst>
              <a:gd name="adj" fmla="val 11847"/>
            </a:avLst>
          </a:prstGeom>
          <a:solidFill>
            <a:srgbClr val="F7F7F7"/>
          </a:solidFill>
          <a:ln w="9525" cap="flat">
            <a:solidFill>
              <a:schemeClr val="bg1">
                <a:lumMod val="75000"/>
              </a:schemeClr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lstStyle/>
          <a:p>
            <a:pPr defTabSz="457063">
              <a:defRPr/>
            </a:pPr>
            <a:endParaRPr sz="910" dirty="0">
              <a:solidFill>
                <a:srgbClr val="3E393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812EBF-5C5C-E0AE-ADB6-1DE36F2A6F1C}"/>
              </a:ext>
            </a:extLst>
          </p:cNvPr>
          <p:cNvGrpSpPr/>
          <p:nvPr/>
        </p:nvGrpSpPr>
        <p:grpSpPr>
          <a:xfrm>
            <a:off x="1298934" y="1986784"/>
            <a:ext cx="5016642" cy="1392501"/>
            <a:chOff x="790934" y="845002"/>
            <a:chExt cx="5016642" cy="13925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423B506-566E-E556-0E47-F87EE71D0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73"/>
            <a:stretch/>
          </p:blipFill>
          <p:spPr>
            <a:xfrm>
              <a:off x="2351088" y="845002"/>
              <a:ext cx="3456488" cy="139250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EA1FA26-2C33-2904-430F-8158BDA12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461"/>
            <a:stretch/>
          </p:blipFill>
          <p:spPr>
            <a:xfrm>
              <a:off x="790934" y="1108492"/>
              <a:ext cx="625116" cy="767232"/>
            </a:xfrm>
            <a:prstGeom prst="rect">
              <a:avLst/>
            </a:prstGeom>
          </p:spPr>
        </p:pic>
        <p:sp>
          <p:nvSpPr>
            <p:cNvPr id="5" name="箭头: 下 4">
              <a:extLst>
                <a:ext uri="{FF2B5EF4-FFF2-40B4-BE49-F238E27FC236}">
                  <a16:creationId xmlns:a16="http://schemas.microsoft.com/office/drawing/2014/main" id="{08AC10A4-6458-A5EE-04F2-8EBD91001EF4}"/>
                </a:ext>
              </a:extLst>
            </p:cNvPr>
            <p:cNvSpPr/>
            <p:nvPr/>
          </p:nvSpPr>
          <p:spPr>
            <a:xfrm rot="16200000">
              <a:off x="1669627" y="1258322"/>
              <a:ext cx="298450" cy="467572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D7E86BC-814C-4411-8984-583957A16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80" y="3586746"/>
            <a:ext cx="4960062" cy="13925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A8E8F00-54D8-23FD-33D2-1DD5AD6A0E63}"/>
              </a:ext>
            </a:extLst>
          </p:cNvPr>
          <p:cNvGrpSpPr/>
          <p:nvPr/>
        </p:nvGrpSpPr>
        <p:grpSpPr>
          <a:xfrm>
            <a:off x="1197334" y="5177607"/>
            <a:ext cx="5345494" cy="1039390"/>
            <a:chOff x="790934" y="4035825"/>
            <a:chExt cx="5345494" cy="103939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78B6B18-694F-0884-01DB-BA0D4505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0934" y="4035825"/>
              <a:ext cx="5345494" cy="1007640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CAB4CDE-7317-F177-FE03-2744B17DD708}"/>
                </a:ext>
              </a:extLst>
            </p:cNvPr>
            <p:cNvSpPr/>
            <p:nvPr/>
          </p:nvSpPr>
          <p:spPr>
            <a:xfrm>
              <a:off x="4746172" y="4723244"/>
              <a:ext cx="351971" cy="35197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C2AEA21-A5A4-4C63-00BB-0A416C9731B5}"/>
              </a:ext>
            </a:extLst>
          </p:cNvPr>
          <p:cNvSpPr/>
          <p:nvPr/>
        </p:nvSpPr>
        <p:spPr>
          <a:xfrm>
            <a:off x="1305981" y="3998882"/>
            <a:ext cx="1329270" cy="513555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F292293-28EE-F028-AC6B-56DE5D0B3C34}"/>
              </a:ext>
            </a:extLst>
          </p:cNvPr>
          <p:cNvGrpSpPr/>
          <p:nvPr/>
        </p:nvGrpSpPr>
        <p:grpSpPr>
          <a:xfrm>
            <a:off x="6841278" y="2199920"/>
            <a:ext cx="4403082" cy="3629735"/>
            <a:chOff x="6536872" y="2120900"/>
            <a:chExt cx="4787710" cy="394680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69AEA59-148F-2F25-1EA4-34EC43CC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6872" y="2120900"/>
              <a:ext cx="4787710" cy="394680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7988320-20B5-0D2D-DE3B-228144F6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77286" y="2519083"/>
              <a:ext cx="432854" cy="426757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9004069-099B-5CC3-7546-DCC40428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81967" y="4426885"/>
              <a:ext cx="438950" cy="402371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CF1A4D-7251-009B-9627-95605E4859D6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193B6EAE-1121-C847-57B9-7CCC065C9E16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23" name="矩形 12">
                <a:extLst>
                  <a:ext uri="{FF2B5EF4-FFF2-40B4-BE49-F238E27FC236}">
                    <a16:creationId xmlns:a16="http://schemas.microsoft.com/office/drawing/2014/main" id="{25DB0DB8-A67B-F12F-31B1-E06BB3C20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F952530E-58A3-A942-5813-67671AAB5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等腰三角形 14">
                <a:extLst>
                  <a:ext uri="{FF2B5EF4-FFF2-40B4-BE49-F238E27FC236}">
                    <a16:creationId xmlns:a16="http://schemas.microsoft.com/office/drawing/2014/main" id="{D116C3C9-CAD9-356C-8E47-57465FADF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575611-BBFB-292F-BA0F-575826BFA61A}"/>
                </a:ext>
              </a:extLst>
            </p:cNvPr>
            <p:cNvSpPr/>
            <p:nvPr/>
          </p:nvSpPr>
          <p:spPr>
            <a:xfrm>
              <a:off x="753668" y="1520912"/>
              <a:ext cx="24588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Reflection: apply Oracle</a:t>
              </a:r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B6A2124-3D69-2ED4-24A8-1C177254063A}"/>
              </a:ext>
            </a:extLst>
          </p:cNvPr>
          <p:cNvCxnSpPr/>
          <p:nvPr/>
        </p:nvCxnSpPr>
        <p:spPr>
          <a:xfrm>
            <a:off x="6788150" y="2444750"/>
            <a:ext cx="0" cy="346710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497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CF1A4D-7251-009B-9627-95605E4859D6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193B6EAE-1121-C847-57B9-7CCC065C9E16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23" name="矩形 12">
                <a:extLst>
                  <a:ext uri="{FF2B5EF4-FFF2-40B4-BE49-F238E27FC236}">
                    <a16:creationId xmlns:a16="http://schemas.microsoft.com/office/drawing/2014/main" id="{25DB0DB8-A67B-F12F-31B1-E06BB3C20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F952530E-58A3-A942-5813-67671AAB5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等腰三角形 14">
                <a:extLst>
                  <a:ext uri="{FF2B5EF4-FFF2-40B4-BE49-F238E27FC236}">
                    <a16:creationId xmlns:a16="http://schemas.microsoft.com/office/drawing/2014/main" id="{D116C3C9-CAD9-356C-8E47-57465FADF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575611-BBFB-292F-BA0F-575826BFA61A}"/>
                </a:ext>
              </a:extLst>
            </p:cNvPr>
            <p:cNvSpPr/>
            <p:nvPr/>
          </p:nvSpPr>
          <p:spPr>
            <a:xfrm>
              <a:off x="753668" y="1520912"/>
              <a:ext cx="2584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Reflection: apply diffuser</a:t>
              </a: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8AC7D8D-F38B-DC11-5B86-8EE764A3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13" y="1670242"/>
            <a:ext cx="2888567" cy="8106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1A6FACD-3A06-6219-9CC2-F65E1B3D7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337" y="3407172"/>
            <a:ext cx="3626295" cy="29842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B6CFDDE-8E25-3825-8977-D132213EC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626" y="3441462"/>
            <a:ext cx="3527823" cy="2927054"/>
          </a:xfrm>
          <a:prstGeom prst="rect">
            <a:avLst/>
          </a:prstGeom>
        </p:spPr>
      </p:pic>
      <p:pic>
        <p:nvPicPr>
          <p:cNvPr id="32" name="图形 31" descr="问号 纯色填充">
            <a:extLst>
              <a:ext uri="{FF2B5EF4-FFF2-40B4-BE49-F238E27FC236}">
                <a16:creationId xmlns:a16="http://schemas.microsoft.com/office/drawing/2014/main" id="{8841CEAC-EB00-BDB6-5BF4-E899B173A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6579" y="4268428"/>
            <a:ext cx="619993" cy="619993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EF5DC9A-DC49-0AAC-B7B6-FB249AB8F455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5045632" y="4899320"/>
            <a:ext cx="1884994" cy="5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50D27FC-EA70-4EDB-500E-3C7799BDB83A}"/>
              </a:ext>
            </a:extLst>
          </p:cNvPr>
          <p:cNvGrpSpPr/>
          <p:nvPr/>
        </p:nvGrpSpPr>
        <p:grpSpPr>
          <a:xfrm>
            <a:off x="4484867" y="1890630"/>
            <a:ext cx="6435366" cy="1311633"/>
            <a:chOff x="886184" y="2522824"/>
            <a:chExt cx="7267764" cy="148129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3B66AC97-7031-F890-4D68-34667D2CB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84" y="2522824"/>
              <a:ext cx="4718325" cy="1232596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614874C-2B42-730A-E7B0-B10904C93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148" y="3183572"/>
              <a:ext cx="2336800" cy="820542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2C46417-84ED-A675-4F9B-596C6A523FBA}"/>
                </a:ext>
              </a:extLst>
            </p:cNvPr>
            <p:cNvSpPr/>
            <p:nvPr/>
          </p:nvSpPr>
          <p:spPr>
            <a:xfrm>
              <a:off x="2740932" y="3318061"/>
              <a:ext cx="2180318" cy="437360"/>
            </a:xfrm>
            <a:prstGeom prst="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箭头: 下 41">
              <a:extLst>
                <a:ext uri="{FF2B5EF4-FFF2-40B4-BE49-F238E27FC236}">
                  <a16:creationId xmlns:a16="http://schemas.microsoft.com/office/drawing/2014/main" id="{FD033690-3D38-BE56-F50A-5505EBBC9EAA}"/>
                </a:ext>
              </a:extLst>
            </p:cNvPr>
            <p:cNvSpPr/>
            <p:nvPr/>
          </p:nvSpPr>
          <p:spPr>
            <a:xfrm rot="5400000">
              <a:off x="5256664" y="3320793"/>
              <a:ext cx="291830" cy="457200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C7A32A5-8DA2-A90D-FBDC-3233FFF692FD}"/>
              </a:ext>
            </a:extLst>
          </p:cNvPr>
          <p:cNvCxnSpPr>
            <a:cxnSpLocks/>
          </p:cNvCxnSpPr>
          <p:nvPr/>
        </p:nvCxnSpPr>
        <p:spPr>
          <a:xfrm>
            <a:off x="1130007" y="3297043"/>
            <a:ext cx="9690393" cy="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2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216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The Problem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50B90F8-A0B3-0DFE-229C-FBE46361A4DB}"/>
              </a:ext>
            </a:extLst>
          </p:cNvPr>
          <p:cNvGrpSpPr/>
          <p:nvPr/>
        </p:nvGrpSpPr>
        <p:grpSpPr>
          <a:xfrm>
            <a:off x="1492669" y="1312344"/>
            <a:ext cx="5762540" cy="4562011"/>
            <a:chOff x="1035469" y="1219200"/>
            <a:chExt cx="5762540" cy="45620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DB55AB7-68D8-E447-B812-6C39C3C4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469" y="1219200"/>
              <a:ext cx="5762540" cy="45620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14648AC-5A99-6AF5-1927-0457CB0DC13B}"/>
                </a:ext>
              </a:extLst>
            </p:cNvPr>
            <p:cNvGrpSpPr/>
            <p:nvPr/>
          </p:nvGrpSpPr>
          <p:grpSpPr>
            <a:xfrm>
              <a:off x="1729148" y="1859247"/>
              <a:ext cx="4995503" cy="3066080"/>
              <a:chOff x="2705100" y="1543050"/>
              <a:chExt cx="6264910" cy="386715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C612D49-E58B-E6D9-104C-FD3CF0ED6252}"/>
                  </a:ext>
                </a:extLst>
              </p:cNvPr>
              <p:cNvSpPr/>
              <p:nvPr/>
            </p:nvSpPr>
            <p:spPr>
              <a:xfrm>
                <a:off x="2705100" y="1543050"/>
                <a:ext cx="412750" cy="406400"/>
              </a:xfrm>
              <a:prstGeom prst="rect">
                <a:avLst/>
              </a:prstGeom>
              <a:noFill/>
              <a:ln w="190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C5260E3-733F-A818-258C-97B400BE37C2}"/>
                  </a:ext>
                </a:extLst>
              </p:cNvPr>
              <p:cNvSpPr/>
              <p:nvPr/>
            </p:nvSpPr>
            <p:spPr>
              <a:xfrm>
                <a:off x="7981950" y="1701800"/>
                <a:ext cx="317500" cy="336550"/>
              </a:xfrm>
              <a:prstGeom prst="rect">
                <a:avLst/>
              </a:prstGeom>
              <a:noFill/>
              <a:ln w="190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C625633-8D3B-7BB6-837A-0B7FBE46FE3B}"/>
                  </a:ext>
                </a:extLst>
              </p:cNvPr>
              <p:cNvSpPr/>
              <p:nvPr/>
            </p:nvSpPr>
            <p:spPr>
              <a:xfrm>
                <a:off x="8420100" y="4921250"/>
                <a:ext cx="549910" cy="349250"/>
              </a:xfrm>
              <a:prstGeom prst="rect">
                <a:avLst/>
              </a:prstGeom>
              <a:noFill/>
              <a:ln w="190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1BFDD0F-FF8E-AD48-0C05-FBF16A44F8A8}"/>
                  </a:ext>
                </a:extLst>
              </p:cNvPr>
              <p:cNvSpPr/>
              <p:nvPr/>
            </p:nvSpPr>
            <p:spPr>
              <a:xfrm>
                <a:off x="3898900" y="5118100"/>
                <a:ext cx="317500" cy="292100"/>
              </a:xfrm>
              <a:prstGeom prst="rect">
                <a:avLst/>
              </a:prstGeom>
              <a:noFill/>
              <a:ln w="190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7EC5AA8-2041-C2D7-7AE0-1ABD6477B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39" y="2181462"/>
            <a:ext cx="3501483" cy="282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28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CF1A4D-7251-009B-9627-95605E4859D6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193B6EAE-1121-C847-57B9-7CCC065C9E16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23" name="矩形 12">
                <a:extLst>
                  <a:ext uri="{FF2B5EF4-FFF2-40B4-BE49-F238E27FC236}">
                    <a16:creationId xmlns:a16="http://schemas.microsoft.com/office/drawing/2014/main" id="{25DB0DB8-A67B-F12F-31B1-E06BB3C20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F952530E-58A3-A942-5813-67671AAB5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等腰三角形 14">
                <a:extLst>
                  <a:ext uri="{FF2B5EF4-FFF2-40B4-BE49-F238E27FC236}">
                    <a16:creationId xmlns:a16="http://schemas.microsoft.com/office/drawing/2014/main" id="{D116C3C9-CAD9-356C-8E47-57465FADF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575611-BBFB-292F-BA0F-575826BFA61A}"/>
                </a:ext>
              </a:extLst>
            </p:cNvPr>
            <p:cNvSpPr/>
            <p:nvPr/>
          </p:nvSpPr>
          <p:spPr>
            <a:xfrm>
              <a:off x="753668" y="1520912"/>
              <a:ext cx="2584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Reflection: apply diffuser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C2024F-FD05-D044-D9B3-52C1E631AA7A}"/>
              </a:ext>
            </a:extLst>
          </p:cNvPr>
          <p:cNvGrpSpPr/>
          <p:nvPr/>
        </p:nvGrpSpPr>
        <p:grpSpPr>
          <a:xfrm>
            <a:off x="6559398" y="2590354"/>
            <a:ext cx="4097490" cy="3457863"/>
            <a:chOff x="6680200" y="1481971"/>
            <a:chExt cx="4216400" cy="355821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1F930F2-671B-57B3-E985-C34A334C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0200" y="1481971"/>
              <a:ext cx="4216400" cy="355821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FFEC511-3306-AD73-AE73-F30B0422D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5762" y="1843602"/>
              <a:ext cx="398080" cy="39247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E8F0E4C-74A8-5CCA-94BA-39AEB5D9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97427" y="3598138"/>
              <a:ext cx="403686" cy="37004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9BC6989-663C-D1A3-ABC4-7B2D4376F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15" t="17069" r="79915" b="34177"/>
            <a:stretch/>
          </p:blipFill>
          <p:spPr>
            <a:xfrm>
              <a:off x="9559277" y="2301760"/>
              <a:ext cx="438150" cy="358889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DE6829-7AAF-07AD-1772-BC6A497D72EF}"/>
              </a:ext>
            </a:extLst>
          </p:cNvPr>
          <p:cNvGrpSpPr/>
          <p:nvPr/>
        </p:nvGrpSpPr>
        <p:grpSpPr>
          <a:xfrm>
            <a:off x="1205339" y="2655762"/>
            <a:ext cx="4100094" cy="3328904"/>
            <a:chOff x="1320702" y="1449708"/>
            <a:chExt cx="4415143" cy="358469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BB8234F-0051-DDE3-E640-5AD1E0A1A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0702" y="1449708"/>
              <a:ext cx="4415143" cy="358469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ECABF2E-92F9-B517-1794-D8CEFDC46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3212" y="1805785"/>
              <a:ext cx="398080" cy="39247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8115AC5-2989-A39A-E0FD-DDC94C154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4877" y="3560321"/>
              <a:ext cx="403686" cy="37004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303563-292A-66E7-9405-3F33FDDAA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15" t="17069" r="79915" b="34177"/>
            <a:stretch/>
          </p:blipFill>
          <p:spPr>
            <a:xfrm>
              <a:off x="4330700" y="2301760"/>
              <a:ext cx="438150" cy="3588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E0524B4-7AC8-6FA7-6089-02937796D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1139" b="-1"/>
            <a:stretch/>
          </p:blipFill>
          <p:spPr>
            <a:xfrm>
              <a:off x="4703300" y="2899769"/>
              <a:ext cx="403686" cy="370047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FE12DE83-BBC7-4E2E-1D95-0CC7F8AF21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541" t="69565" r="2660" b="7183"/>
          <a:stretch/>
        </p:blipFill>
        <p:spPr>
          <a:xfrm>
            <a:off x="1390045" y="1807372"/>
            <a:ext cx="1168400" cy="4251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86B1C2F-A7FE-CCB0-9C38-BE80BB5E4371}"/>
              </a:ext>
            </a:extLst>
          </p:cNvPr>
          <p:cNvGrpSpPr/>
          <p:nvPr/>
        </p:nvGrpSpPr>
        <p:grpSpPr>
          <a:xfrm>
            <a:off x="947133" y="1838836"/>
            <a:ext cx="285750" cy="369332"/>
            <a:chOff x="2239055" y="4238607"/>
            <a:chExt cx="285750" cy="36933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B0B283E-5D2F-9F00-5D04-557C6CBB32A5}"/>
                </a:ext>
              </a:extLst>
            </p:cNvPr>
            <p:cNvSpPr/>
            <p:nvPr/>
          </p:nvSpPr>
          <p:spPr>
            <a:xfrm>
              <a:off x="2254250" y="4320829"/>
              <a:ext cx="255360" cy="25536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3170EDE-E914-5FAF-C6E0-E0F2FC995DB6}"/>
                </a:ext>
              </a:extLst>
            </p:cNvPr>
            <p:cNvSpPr txBox="1"/>
            <p:nvPr/>
          </p:nvSpPr>
          <p:spPr>
            <a:xfrm>
              <a:off x="2239055" y="4238607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箭头: 下 20">
            <a:extLst>
              <a:ext uri="{FF2B5EF4-FFF2-40B4-BE49-F238E27FC236}">
                <a16:creationId xmlns:a16="http://schemas.microsoft.com/office/drawing/2014/main" id="{98EE71E0-F81D-68E4-38FE-98A0F340B6F3}"/>
              </a:ext>
            </a:extLst>
          </p:cNvPr>
          <p:cNvSpPr/>
          <p:nvPr/>
        </p:nvSpPr>
        <p:spPr>
          <a:xfrm rot="16200000">
            <a:off x="5884707" y="4236600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4B271BE-C9BE-EDFB-44B8-D5F3CED47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1299" y="1571642"/>
            <a:ext cx="3262195" cy="9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81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CF1A4D-7251-009B-9627-95605E4859D6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193B6EAE-1121-C847-57B9-7CCC065C9E16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23" name="矩形 12">
                <a:extLst>
                  <a:ext uri="{FF2B5EF4-FFF2-40B4-BE49-F238E27FC236}">
                    <a16:creationId xmlns:a16="http://schemas.microsoft.com/office/drawing/2014/main" id="{25DB0DB8-A67B-F12F-31B1-E06BB3C20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F952530E-58A3-A942-5813-67671AAB5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等腰三角形 14">
                <a:extLst>
                  <a:ext uri="{FF2B5EF4-FFF2-40B4-BE49-F238E27FC236}">
                    <a16:creationId xmlns:a16="http://schemas.microsoft.com/office/drawing/2014/main" id="{D116C3C9-CAD9-356C-8E47-57465FADF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575611-BBFB-292F-BA0F-575826BFA61A}"/>
                </a:ext>
              </a:extLst>
            </p:cNvPr>
            <p:cNvSpPr/>
            <p:nvPr/>
          </p:nvSpPr>
          <p:spPr>
            <a:xfrm>
              <a:off x="753668" y="1520912"/>
              <a:ext cx="2584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Reflection: apply diffuser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0E7E452-DB4C-A834-8BE8-AE380AC083FC}"/>
              </a:ext>
            </a:extLst>
          </p:cNvPr>
          <p:cNvGrpSpPr/>
          <p:nvPr/>
        </p:nvGrpSpPr>
        <p:grpSpPr>
          <a:xfrm>
            <a:off x="1237089" y="2536816"/>
            <a:ext cx="4136988" cy="3491195"/>
            <a:chOff x="6680200" y="1481971"/>
            <a:chExt cx="4216400" cy="3558211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138104D-150F-AB90-D880-9DF458034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0200" y="1481971"/>
              <a:ext cx="4216400" cy="355821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B86F1F0-3CFC-636D-3DB9-548A26F81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5762" y="1843602"/>
              <a:ext cx="398080" cy="392473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DB3B927-24C5-1E93-42A5-917016F67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97427" y="3598138"/>
              <a:ext cx="403686" cy="37004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13C7DBB-FC70-A8F2-3662-C1594E393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15" t="17069" r="79915" b="34177"/>
            <a:stretch/>
          </p:blipFill>
          <p:spPr>
            <a:xfrm>
              <a:off x="9559277" y="2301760"/>
              <a:ext cx="438150" cy="358889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FD5E520-15BE-E1CF-B4F7-87E4F28471B5}"/>
              </a:ext>
            </a:extLst>
          </p:cNvPr>
          <p:cNvGrpSpPr/>
          <p:nvPr/>
        </p:nvGrpSpPr>
        <p:grpSpPr>
          <a:xfrm>
            <a:off x="951339" y="1861336"/>
            <a:ext cx="1988413" cy="369332"/>
            <a:chOff x="709639" y="958295"/>
            <a:chExt cx="1988413" cy="36933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B2378D0-B1B7-9A59-75AF-4E280D79B907}"/>
                </a:ext>
              </a:extLst>
            </p:cNvPr>
            <p:cNvGrpSpPr/>
            <p:nvPr/>
          </p:nvGrpSpPr>
          <p:grpSpPr>
            <a:xfrm>
              <a:off x="709639" y="958295"/>
              <a:ext cx="285750" cy="369332"/>
              <a:chOff x="2239055" y="4257657"/>
              <a:chExt cx="285750" cy="36933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9A47402-C5AE-5CDD-DDDA-3FD5053301F9}"/>
                  </a:ext>
                </a:extLst>
              </p:cNvPr>
              <p:cNvSpPr/>
              <p:nvPr/>
            </p:nvSpPr>
            <p:spPr>
              <a:xfrm>
                <a:off x="2254250" y="4320829"/>
                <a:ext cx="255360" cy="25536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78BC42A-DDEE-8C6A-B44D-64CCC73C6B23}"/>
                  </a:ext>
                </a:extLst>
              </p:cNvPr>
              <p:cNvSpPr txBox="1"/>
              <p:nvPr/>
            </p:nvSpPr>
            <p:spPr>
              <a:xfrm>
                <a:off x="2239055" y="4257657"/>
                <a:ext cx="28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endParaRPr lang="zh-CN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59EC38A-317D-CB8C-A70A-D1462B180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044" b="70036"/>
            <a:stretch/>
          </p:blipFill>
          <p:spPr>
            <a:xfrm>
              <a:off x="1190286" y="958295"/>
              <a:ext cx="1507766" cy="369332"/>
            </a:xfrm>
            <a:prstGeom prst="rect">
              <a:avLst/>
            </a:prstGeom>
          </p:spPr>
        </p:pic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88362AEF-408C-C97D-3F76-3FA2143B93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0" t="64847"/>
          <a:stretch/>
        </p:blipFill>
        <p:spPr>
          <a:xfrm>
            <a:off x="3940437" y="1829358"/>
            <a:ext cx="2902225" cy="433288"/>
          </a:xfrm>
          <a:prstGeom prst="rect">
            <a:avLst/>
          </a:prstGeom>
        </p:spPr>
      </p:pic>
      <p:sp>
        <p:nvSpPr>
          <p:cNvPr id="38" name="箭头: 下 37">
            <a:extLst>
              <a:ext uri="{FF2B5EF4-FFF2-40B4-BE49-F238E27FC236}">
                <a16:creationId xmlns:a16="http://schemas.microsoft.com/office/drawing/2014/main" id="{97273B3F-DD29-A279-6757-EE5C18776988}"/>
              </a:ext>
            </a:extLst>
          </p:cNvPr>
          <p:cNvSpPr/>
          <p:nvPr/>
        </p:nvSpPr>
        <p:spPr>
          <a:xfrm rot="16200000">
            <a:off x="3353335" y="1804051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D20FB25-DF52-550D-ECF4-D0B02119BE26}"/>
              </a:ext>
            </a:extLst>
          </p:cNvPr>
          <p:cNvGrpSpPr/>
          <p:nvPr/>
        </p:nvGrpSpPr>
        <p:grpSpPr>
          <a:xfrm>
            <a:off x="6559803" y="2542159"/>
            <a:ext cx="4181360" cy="3375456"/>
            <a:chOff x="6715412" y="2159337"/>
            <a:chExt cx="4261623" cy="3440249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BE103CB8-B976-E361-1142-6A261FCA0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5412" y="2159337"/>
              <a:ext cx="4261623" cy="3440249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5FDB53FC-C369-9297-87FC-82F5D02E2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8162" y="2561435"/>
              <a:ext cx="398080" cy="392473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461D83E-31E6-E58A-7ACF-3634E703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91077" y="4156938"/>
              <a:ext cx="403686" cy="370046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E78629FC-05C7-11A2-79FA-E23542918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15" t="17069" r="79915" b="34177"/>
            <a:stretch/>
          </p:blipFill>
          <p:spPr>
            <a:xfrm>
              <a:off x="9645650" y="3057410"/>
              <a:ext cx="438150" cy="358889"/>
            </a:xfrm>
            <a:prstGeom prst="rect">
              <a:avLst/>
            </a:prstGeom>
          </p:spPr>
        </p:pic>
      </p:grpSp>
      <p:sp>
        <p:nvSpPr>
          <p:cNvPr id="44" name="箭头: 下 43">
            <a:extLst>
              <a:ext uri="{FF2B5EF4-FFF2-40B4-BE49-F238E27FC236}">
                <a16:creationId xmlns:a16="http://schemas.microsoft.com/office/drawing/2014/main" id="{39A6EE0A-D044-E628-45D6-772F89479449}"/>
              </a:ext>
            </a:extLst>
          </p:cNvPr>
          <p:cNvSpPr/>
          <p:nvPr/>
        </p:nvSpPr>
        <p:spPr>
          <a:xfrm rot="16200000">
            <a:off x="5873149" y="4235817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12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CF1A4D-7251-009B-9627-95605E4859D6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193B6EAE-1121-C847-57B9-7CCC065C9E16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23" name="矩形 12">
                <a:extLst>
                  <a:ext uri="{FF2B5EF4-FFF2-40B4-BE49-F238E27FC236}">
                    <a16:creationId xmlns:a16="http://schemas.microsoft.com/office/drawing/2014/main" id="{25DB0DB8-A67B-F12F-31B1-E06BB3C20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F952530E-58A3-A942-5813-67671AAB5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等腰三角形 14">
                <a:extLst>
                  <a:ext uri="{FF2B5EF4-FFF2-40B4-BE49-F238E27FC236}">
                    <a16:creationId xmlns:a16="http://schemas.microsoft.com/office/drawing/2014/main" id="{D116C3C9-CAD9-356C-8E47-57465FADF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575611-BBFB-292F-BA0F-575826BFA61A}"/>
                </a:ext>
              </a:extLst>
            </p:cNvPr>
            <p:cNvSpPr/>
            <p:nvPr/>
          </p:nvSpPr>
          <p:spPr>
            <a:xfrm>
              <a:off x="753668" y="1520912"/>
              <a:ext cx="2584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Reflection: apply diffuser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FD5E520-15BE-E1CF-B4F7-87E4F28471B5}"/>
              </a:ext>
            </a:extLst>
          </p:cNvPr>
          <p:cNvGrpSpPr/>
          <p:nvPr/>
        </p:nvGrpSpPr>
        <p:grpSpPr>
          <a:xfrm>
            <a:off x="951339" y="1861336"/>
            <a:ext cx="1988413" cy="369332"/>
            <a:chOff x="709639" y="958295"/>
            <a:chExt cx="1988413" cy="36933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B2378D0-B1B7-9A59-75AF-4E280D79B907}"/>
                </a:ext>
              </a:extLst>
            </p:cNvPr>
            <p:cNvGrpSpPr/>
            <p:nvPr/>
          </p:nvGrpSpPr>
          <p:grpSpPr>
            <a:xfrm>
              <a:off x="709639" y="958295"/>
              <a:ext cx="285750" cy="369332"/>
              <a:chOff x="2239055" y="4257657"/>
              <a:chExt cx="285750" cy="36933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9A47402-C5AE-5CDD-DDDA-3FD5053301F9}"/>
                  </a:ext>
                </a:extLst>
              </p:cNvPr>
              <p:cNvSpPr/>
              <p:nvPr/>
            </p:nvSpPr>
            <p:spPr>
              <a:xfrm>
                <a:off x="2254250" y="4320829"/>
                <a:ext cx="255360" cy="25536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78BC42A-DDEE-8C6A-B44D-64CCC73C6B23}"/>
                  </a:ext>
                </a:extLst>
              </p:cNvPr>
              <p:cNvSpPr txBox="1"/>
              <p:nvPr/>
            </p:nvSpPr>
            <p:spPr>
              <a:xfrm>
                <a:off x="2239055" y="4257657"/>
                <a:ext cx="28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endParaRPr lang="zh-CN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59EC38A-317D-CB8C-A70A-D1462B180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044" b="70036"/>
            <a:stretch/>
          </p:blipFill>
          <p:spPr>
            <a:xfrm>
              <a:off x="1190286" y="958295"/>
              <a:ext cx="1507766" cy="369332"/>
            </a:xfrm>
            <a:prstGeom prst="rect">
              <a:avLst/>
            </a:prstGeom>
          </p:spPr>
        </p:pic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88362AEF-408C-C97D-3F76-3FA2143B9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0" t="64847"/>
          <a:stretch/>
        </p:blipFill>
        <p:spPr>
          <a:xfrm>
            <a:off x="3940437" y="1829358"/>
            <a:ext cx="2902225" cy="433288"/>
          </a:xfrm>
          <a:prstGeom prst="rect">
            <a:avLst/>
          </a:prstGeom>
        </p:spPr>
      </p:pic>
      <p:sp>
        <p:nvSpPr>
          <p:cNvPr id="38" name="箭头: 下 37">
            <a:extLst>
              <a:ext uri="{FF2B5EF4-FFF2-40B4-BE49-F238E27FC236}">
                <a16:creationId xmlns:a16="http://schemas.microsoft.com/office/drawing/2014/main" id="{97273B3F-DD29-A279-6757-EE5C18776988}"/>
              </a:ext>
            </a:extLst>
          </p:cNvPr>
          <p:cNvSpPr/>
          <p:nvPr/>
        </p:nvSpPr>
        <p:spPr>
          <a:xfrm rot="16200000">
            <a:off x="3353335" y="1804051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下 43">
            <a:extLst>
              <a:ext uri="{FF2B5EF4-FFF2-40B4-BE49-F238E27FC236}">
                <a16:creationId xmlns:a16="http://schemas.microsoft.com/office/drawing/2014/main" id="{39A6EE0A-D044-E628-45D6-772F89479449}"/>
              </a:ext>
            </a:extLst>
          </p:cNvPr>
          <p:cNvSpPr/>
          <p:nvPr/>
        </p:nvSpPr>
        <p:spPr>
          <a:xfrm rot="16200000">
            <a:off x="5873149" y="4235817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8C1407A1-37CE-6D01-8A8A-5032D31215DC}"/>
              </a:ext>
            </a:extLst>
          </p:cNvPr>
          <p:cNvSpPr/>
          <p:nvPr/>
        </p:nvSpPr>
        <p:spPr>
          <a:xfrm>
            <a:off x="3980155" y="2196353"/>
            <a:ext cx="293822" cy="253295"/>
          </a:xfrm>
          <a:prstGeom prst="triangl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5E3585F-55A5-E712-BA63-8F5322A7D7E3}"/>
              </a:ext>
            </a:extLst>
          </p:cNvPr>
          <p:cNvGrpSpPr/>
          <p:nvPr/>
        </p:nvGrpSpPr>
        <p:grpSpPr>
          <a:xfrm>
            <a:off x="1237089" y="2609059"/>
            <a:ext cx="4235242" cy="3418952"/>
            <a:chOff x="6715412" y="2159337"/>
            <a:chExt cx="4261623" cy="344024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591D683-34C6-288A-E600-C7C44F02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5412" y="2159337"/>
              <a:ext cx="4261623" cy="34402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066CAB-D381-8F03-7068-1023E7FDD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162" y="2561435"/>
              <a:ext cx="398080" cy="39247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596546-D0E0-5DFA-F651-40798874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91077" y="4156938"/>
              <a:ext cx="403686" cy="37004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5511F2C-79B5-FA3B-35CC-7BF47BD37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15" t="17069" r="79915" b="34177"/>
            <a:stretch/>
          </p:blipFill>
          <p:spPr>
            <a:xfrm>
              <a:off x="9645650" y="3057410"/>
              <a:ext cx="438150" cy="358889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D8D4E8F-9741-C370-E7E4-535E316BAF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7058" y="2635323"/>
            <a:ext cx="4016982" cy="33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67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CF1A4D-7251-009B-9627-95605E4859D6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193B6EAE-1121-C847-57B9-7CCC065C9E16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23" name="矩形 12">
                <a:extLst>
                  <a:ext uri="{FF2B5EF4-FFF2-40B4-BE49-F238E27FC236}">
                    <a16:creationId xmlns:a16="http://schemas.microsoft.com/office/drawing/2014/main" id="{25DB0DB8-A67B-F12F-31B1-E06BB3C20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F952530E-58A3-A942-5813-67671AAB5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等腰三角形 14">
                <a:extLst>
                  <a:ext uri="{FF2B5EF4-FFF2-40B4-BE49-F238E27FC236}">
                    <a16:creationId xmlns:a16="http://schemas.microsoft.com/office/drawing/2014/main" id="{D116C3C9-CAD9-356C-8E47-57465FADF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575611-BBFB-292F-BA0F-575826BFA61A}"/>
                </a:ext>
              </a:extLst>
            </p:cNvPr>
            <p:cNvSpPr/>
            <p:nvPr/>
          </p:nvSpPr>
          <p:spPr>
            <a:xfrm>
              <a:off x="753668" y="1520912"/>
              <a:ext cx="12407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Reflections</a:t>
              </a: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C85A131D-B255-E0C2-4C33-1AC667678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78" y="2076543"/>
            <a:ext cx="6324186" cy="409433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792E354-3DB0-EE2C-5814-14A47ACD0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83" t="8224" r="1937" b="22331"/>
          <a:stretch/>
        </p:blipFill>
        <p:spPr>
          <a:xfrm>
            <a:off x="7951693" y="2813617"/>
            <a:ext cx="3060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2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030D57FC-5FA6-0F35-8600-76AE595E55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0642" y="1594462"/>
            <a:ext cx="26667" cy="7557641"/>
          </a:xfrm>
          <a:prstGeom prst="bentConnector3">
            <a:avLst>
              <a:gd name="adj1" fmla="val 957239"/>
            </a:avLst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EF87BB4F-9D6A-1100-1BA9-87495994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288" y="5652022"/>
            <a:ext cx="737163" cy="43338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998D697-340C-714A-730E-310C212BE951}"/>
              </a:ext>
            </a:extLst>
          </p:cNvPr>
          <p:cNvGrpSpPr/>
          <p:nvPr/>
        </p:nvGrpSpPr>
        <p:grpSpPr>
          <a:xfrm>
            <a:off x="576235" y="2316403"/>
            <a:ext cx="10855480" cy="3014136"/>
            <a:chOff x="709639" y="1727200"/>
            <a:chExt cx="11186080" cy="310593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0C294CC-0F36-B6D7-6320-295FD8213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3248" y="1738756"/>
              <a:ext cx="3613023" cy="309437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2205FEE-0B80-BCE3-E333-C252A115D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4360" y="1772098"/>
              <a:ext cx="3591359" cy="3018419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0DD9F63-9E5E-34D2-7E2F-B44F95E018B6}"/>
                </a:ext>
              </a:extLst>
            </p:cNvPr>
            <p:cNvGrpSpPr/>
            <p:nvPr/>
          </p:nvGrpSpPr>
          <p:grpSpPr>
            <a:xfrm>
              <a:off x="709639" y="1727200"/>
              <a:ext cx="10789581" cy="3036650"/>
              <a:chOff x="6539287" y="2074168"/>
              <a:chExt cx="14023485" cy="3946808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03D89FE-FC2D-89DF-8CD4-59DF37BEB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9287" y="2074168"/>
                <a:ext cx="4764166" cy="3946808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68A190A0-1D6C-25E7-6B84-9C9602B9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4279" y="2544482"/>
                <a:ext cx="432854" cy="426757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57C3B16-2B6E-1BB6-A537-825C28A7C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18959" y="4452285"/>
                <a:ext cx="438950" cy="40237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8FF268C-6A10-7198-F5A6-E657FE864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31103" y="2544482"/>
                <a:ext cx="432854" cy="426757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48C9985-70A6-2165-342C-09BD4CCD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35784" y="4452285"/>
                <a:ext cx="438950" cy="40237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A8FB7ADA-4D31-00B8-E12B-16019CB28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19142" y="2544482"/>
                <a:ext cx="432854" cy="426757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1117E28-8900-2F3A-77D3-6B648A129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23822" y="4452285"/>
                <a:ext cx="438950" cy="4023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1006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2169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Geometric argument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0DBDD3-29FF-F110-D3AB-E4094D3B8625}"/>
              </a:ext>
            </a:extLst>
          </p:cNvPr>
          <p:cNvGrpSpPr/>
          <p:nvPr/>
        </p:nvGrpSpPr>
        <p:grpSpPr>
          <a:xfrm>
            <a:off x="951339" y="1969244"/>
            <a:ext cx="8813981" cy="1409286"/>
            <a:chOff x="749301" y="4032222"/>
            <a:chExt cx="9506091" cy="151994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C30A1F0-9B45-2D8E-E0F7-F810F4C8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3" r="23198"/>
            <a:stretch/>
          </p:blipFill>
          <p:spPr>
            <a:xfrm>
              <a:off x="749301" y="4032222"/>
              <a:ext cx="7239000" cy="151994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042E266-6D32-600A-9B60-0817FD39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802" t="47876" b="21626"/>
            <a:stretch/>
          </p:blipFill>
          <p:spPr>
            <a:xfrm>
              <a:off x="8044272" y="4771651"/>
              <a:ext cx="2211120" cy="46355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8FB4ECB-37F6-5C5C-B110-B8BF22A5511B}"/>
              </a:ext>
            </a:extLst>
          </p:cNvPr>
          <p:cNvGrpSpPr/>
          <p:nvPr/>
        </p:nvGrpSpPr>
        <p:grpSpPr>
          <a:xfrm>
            <a:off x="1810963" y="3465654"/>
            <a:ext cx="7954357" cy="2739541"/>
            <a:chOff x="1395590" y="1919840"/>
            <a:chExt cx="7956429" cy="274025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6F08872-643E-DF69-1807-C71A4DC38A64}"/>
                </a:ext>
              </a:extLst>
            </p:cNvPr>
            <p:cNvGrpSpPr/>
            <p:nvPr/>
          </p:nvGrpSpPr>
          <p:grpSpPr>
            <a:xfrm>
              <a:off x="1395590" y="1921064"/>
              <a:ext cx="7956429" cy="2739029"/>
              <a:chOff x="1323162" y="2328470"/>
              <a:chExt cx="7956429" cy="2739029"/>
            </a:xfrm>
          </p:grpSpPr>
          <p:sp>
            <p:nvSpPr>
              <p:cNvPr id="23" name="圆角矩形 33">
                <a:extLst>
                  <a:ext uri="{FF2B5EF4-FFF2-40B4-BE49-F238E27FC236}">
                    <a16:creationId xmlns:a16="http://schemas.microsoft.com/office/drawing/2014/main" id="{89B2B04D-9F2D-1F4C-F303-600372D8B09E}"/>
                  </a:ext>
                </a:extLst>
              </p:cNvPr>
              <p:cNvSpPr/>
              <p:nvPr/>
            </p:nvSpPr>
            <p:spPr>
              <a:xfrm>
                <a:off x="1323162" y="2488405"/>
                <a:ext cx="7956429" cy="2579094"/>
              </a:xfrm>
              <a:prstGeom prst="roundRect">
                <a:avLst>
                  <a:gd name="adj" fmla="val 11847"/>
                </a:avLst>
              </a:prstGeom>
              <a:noFill/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pPr defTabSz="457063">
                  <a:defRPr/>
                </a:pPr>
                <a:endParaRPr sz="910" dirty="0">
                  <a:solidFill>
                    <a:srgbClr val="3E3938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任意多边形 34">
                <a:extLst>
                  <a:ext uri="{FF2B5EF4-FFF2-40B4-BE49-F238E27FC236}">
                    <a16:creationId xmlns:a16="http://schemas.microsoft.com/office/drawing/2014/main" id="{506D9EC0-E7CC-11AC-1A73-0A88B0134C28}"/>
                  </a:ext>
                </a:extLst>
              </p:cNvPr>
              <p:cNvSpPr/>
              <p:nvPr/>
            </p:nvSpPr>
            <p:spPr>
              <a:xfrm>
                <a:off x="1495151" y="2328470"/>
                <a:ext cx="2432000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A3E0"/>
                  </a:gs>
                  <a:gs pos="99000">
                    <a:srgbClr val="0070C0"/>
                  </a:gs>
                </a:gsLst>
                <a:lin ang="5400000" scaled="1"/>
              </a:gradFill>
              <a:ln w="15200" cap="flat">
                <a:noFill/>
                <a:bevel/>
              </a:ln>
            </p:spPr>
            <p:txBody>
              <a:bodyPr wrap="square" lIns="35991" tIns="0" rIns="35991" bIns="0" rtlCol="0" anchor="ctr"/>
              <a:lstStyle/>
              <a:p>
                <a:pPr algn="ctr" defTabSz="457063">
                  <a:defRPr/>
                </a:pPr>
                <a:endParaRPr sz="1065" b="1" dirty="0">
                  <a:solidFill>
                    <a:srgbClr val="FFFFFF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29F8A7-9EC0-0A33-E038-0A375941BE22}"/>
                </a:ext>
              </a:extLst>
            </p:cNvPr>
            <p:cNvSpPr txBox="1"/>
            <p:nvPr/>
          </p:nvSpPr>
          <p:spPr>
            <a:xfrm>
              <a:off x="1751950" y="1919840"/>
              <a:ext cx="2037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063">
                <a:defRPr/>
              </a:pPr>
              <a:r>
                <a:rPr lang="en-US" altLang="zh-CN" sz="1799" b="1" dirty="0">
                  <a:solidFill>
                    <a:prstClr val="white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Iteration times k</a:t>
              </a:r>
              <a:endParaRPr lang="zh-CN" altLang="en-US" sz="1799" b="1" dirty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4C0142FB-1782-EA46-AEA0-1DB7D2BE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096" y="4409738"/>
            <a:ext cx="4441825" cy="418433"/>
          </a:xfrm>
          <a:prstGeom prst="rect">
            <a:avLst/>
          </a:prstGeom>
        </p:spPr>
      </p:pic>
      <p:sp>
        <p:nvSpPr>
          <p:cNvPr id="34" name="箭头: 下 33">
            <a:extLst>
              <a:ext uri="{FF2B5EF4-FFF2-40B4-BE49-F238E27FC236}">
                <a16:creationId xmlns:a16="http://schemas.microsoft.com/office/drawing/2014/main" id="{9E695583-F8A4-61A7-BF78-461DB5B7A965}"/>
              </a:ext>
            </a:extLst>
          </p:cNvPr>
          <p:cNvSpPr/>
          <p:nvPr/>
        </p:nvSpPr>
        <p:spPr>
          <a:xfrm rot="16200000">
            <a:off x="3040351" y="4447504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13DCE80-7B1B-6ED8-3DDC-88B1D226ED31}"/>
              </a:ext>
            </a:extLst>
          </p:cNvPr>
          <p:cNvSpPr txBox="1"/>
          <p:nvPr/>
        </p:nvSpPr>
        <p:spPr>
          <a:xfrm>
            <a:off x="2407610" y="3861211"/>
            <a:ext cx="229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After </a:t>
            </a:r>
            <a:r>
              <a:rPr lang="en-US" altLang="zh-CN" sz="2000" b="1" dirty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iterations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B23191-449C-E964-7B8A-72955C59F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64" y="5146295"/>
            <a:ext cx="4192588" cy="732811"/>
          </a:xfrm>
          <a:prstGeom prst="rect">
            <a:avLst/>
          </a:prstGeom>
        </p:spPr>
      </p:pic>
      <p:sp>
        <p:nvSpPr>
          <p:cNvPr id="41" name="箭头: 下 40">
            <a:extLst>
              <a:ext uri="{FF2B5EF4-FFF2-40B4-BE49-F238E27FC236}">
                <a16:creationId xmlns:a16="http://schemas.microsoft.com/office/drawing/2014/main" id="{846DFB1D-B615-81EE-57F7-3A5FA2EC8451}"/>
              </a:ext>
            </a:extLst>
          </p:cNvPr>
          <p:cNvSpPr/>
          <p:nvPr/>
        </p:nvSpPr>
        <p:spPr>
          <a:xfrm rot="16200000">
            <a:off x="3040351" y="5284100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09C3656-2627-426C-08DC-144A1161C392}"/>
              </a:ext>
            </a:extLst>
          </p:cNvPr>
          <p:cNvSpPr/>
          <p:nvPr/>
        </p:nvSpPr>
        <p:spPr>
          <a:xfrm>
            <a:off x="6219752" y="5146295"/>
            <a:ext cx="1824718" cy="732811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573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5377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2: 3 qubits – find 6(|110&gt;)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7C622C-9D6E-AD4E-737D-5441B69E6BC9}"/>
              </a:ext>
            </a:extLst>
          </p:cNvPr>
          <p:cNvGrpSpPr/>
          <p:nvPr/>
        </p:nvGrpSpPr>
        <p:grpSpPr>
          <a:xfrm>
            <a:off x="951339" y="1865361"/>
            <a:ext cx="4280192" cy="4422669"/>
            <a:chOff x="731494" y="1277939"/>
            <a:chExt cx="4678705" cy="483444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33BA201-18E4-F479-738D-71F631172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8712"/>
            <a:stretch/>
          </p:blipFill>
          <p:spPr>
            <a:xfrm>
              <a:off x="866964" y="1277939"/>
              <a:ext cx="4524185" cy="227478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8068C99-0516-C28E-EAC2-AA76E776C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505" r="-1"/>
            <a:stretch/>
          </p:blipFill>
          <p:spPr>
            <a:xfrm>
              <a:off x="731494" y="3638964"/>
              <a:ext cx="4678705" cy="2473422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CED9F9-9260-32AC-DC99-8BF310EC31A4}"/>
              </a:ext>
            </a:extLst>
          </p:cNvPr>
          <p:cNvGrpSpPr/>
          <p:nvPr/>
        </p:nvGrpSpPr>
        <p:grpSpPr>
          <a:xfrm>
            <a:off x="5658178" y="3026970"/>
            <a:ext cx="5614752" cy="3030101"/>
            <a:chOff x="5658178" y="1946299"/>
            <a:chExt cx="5802328" cy="313133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E6E4FC3-2DB0-B575-517D-EC8098490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8178" y="1946299"/>
              <a:ext cx="5802328" cy="313133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9A6CB1D-94EF-B68B-E088-965148D62E72}"/>
                </a:ext>
              </a:extLst>
            </p:cNvPr>
            <p:cNvSpPr/>
            <p:nvPr/>
          </p:nvSpPr>
          <p:spPr>
            <a:xfrm>
              <a:off x="5715000" y="3473864"/>
              <a:ext cx="1549400" cy="266286"/>
            </a:xfrm>
            <a:prstGeom prst="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8DEB141-C0D4-4611-334F-950C0DFDC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17342"/>
            <a:ext cx="3806032" cy="66524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046D998-BDD2-1E02-E979-0CC60962A9AB}"/>
              </a:ext>
            </a:extLst>
          </p:cNvPr>
          <p:cNvCxnSpPr>
            <a:cxnSpLocks/>
          </p:cNvCxnSpPr>
          <p:nvPr/>
        </p:nvCxnSpPr>
        <p:spPr>
          <a:xfrm>
            <a:off x="5441950" y="2152650"/>
            <a:ext cx="0" cy="3862623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752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Geometric argument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499E41-87B2-EE32-5E9B-A9D873BE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997" y="1036074"/>
            <a:ext cx="7248469" cy="216023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96538AD-3041-7B85-1965-2666E2A7AF33}"/>
              </a:ext>
            </a:extLst>
          </p:cNvPr>
          <p:cNvGrpSpPr/>
          <p:nvPr/>
        </p:nvGrpSpPr>
        <p:grpSpPr>
          <a:xfrm>
            <a:off x="4452164" y="5982557"/>
            <a:ext cx="5837533" cy="364662"/>
            <a:chOff x="3947817" y="5520116"/>
            <a:chExt cx="5837533" cy="36466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BDFA20F-3E4C-0A22-63C7-616C965D6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044" r="746"/>
            <a:stretch/>
          </p:blipFill>
          <p:spPr>
            <a:xfrm>
              <a:off x="4456144" y="5520116"/>
              <a:ext cx="5329206" cy="364662"/>
            </a:xfrm>
            <a:prstGeom prst="rect">
              <a:avLst/>
            </a:prstGeom>
          </p:spPr>
        </p:pic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BE680D5F-F5FC-5365-F4B7-611D7B114BB3}"/>
                </a:ext>
              </a:extLst>
            </p:cNvPr>
            <p:cNvSpPr/>
            <p:nvPr/>
          </p:nvSpPr>
          <p:spPr>
            <a:xfrm rot="16200000">
              <a:off x="4030502" y="5473848"/>
              <a:ext cx="291830" cy="457200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82B1FCFB-6A6B-5CEE-E771-390189F66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" y="3555715"/>
            <a:ext cx="8606947" cy="20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56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Number of solutions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21687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4: t/N</a:t>
              </a:r>
              <a:r>
                <a:rPr lang="zh-CN" alt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zh-CN" alt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1/2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C156C3F-8FD3-61B5-EE90-5B7A3F46D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10"/>
          <a:stretch/>
        </p:blipFill>
        <p:spPr>
          <a:xfrm>
            <a:off x="2676492" y="4945817"/>
            <a:ext cx="2898010" cy="15471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6FBFF5-81E3-87E7-9947-F132770A4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55"/>
          <a:stretch/>
        </p:blipFill>
        <p:spPr>
          <a:xfrm>
            <a:off x="903848" y="1951338"/>
            <a:ext cx="4670654" cy="1105692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F1B9C35C-C062-A0B0-D3D7-FC107FC42134}"/>
              </a:ext>
            </a:extLst>
          </p:cNvPr>
          <p:cNvSpPr/>
          <p:nvPr/>
        </p:nvSpPr>
        <p:spPr>
          <a:xfrm>
            <a:off x="1761672" y="1913140"/>
            <a:ext cx="351971" cy="35197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824B3BF-FB93-E17E-D6E3-93C08481A53A}"/>
              </a:ext>
            </a:extLst>
          </p:cNvPr>
          <p:cNvSpPr/>
          <p:nvPr/>
        </p:nvSpPr>
        <p:spPr>
          <a:xfrm>
            <a:off x="3552498" y="2408440"/>
            <a:ext cx="351971" cy="35197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1E49612-4906-5C7B-4DB7-383A2BA04B44}"/>
              </a:ext>
            </a:extLst>
          </p:cNvPr>
          <p:cNvGrpSpPr/>
          <p:nvPr/>
        </p:nvGrpSpPr>
        <p:grpSpPr>
          <a:xfrm>
            <a:off x="1031341" y="3313080"/>
            <a:ext cx="4670654" cy="1547185"/>
            <a:chOff x="709639" y="2602124"/>
            <a:chExt cx="4992356" cy="1653751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64F6246-0C51-6639-85AC-71C4F16A9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290"/>
            <a:stretch/>
          </p:blipFill>
          <p:spPr>
            <a:xfrm>
              <a:off x="709639" y="2602124"/>
              <a:ext cx="4992356" cy="165375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027B498-8305-67CD-3CC8-CCC776C1AE6C}"/>
                </a:ext>
              </a:extLst>
            </p:cNvPr>
            <p:cNvSpPr/>
            <p:nvPr/>
          </p:nvSpPr>
          <p:spPr>
            <a:xfrm>
              <a:off x="2219778" y="2676018"/>
              <a:ext cx="3076122" cy="1254632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箭头: 下 17">
            <a:extLst>
              <a:ext uri="{FF2B5EF4-FFF2-40B4-BE49-F238E27FC236}">
                <a16:creationId xmlns:a16="http://schemas.microsoft.com/office/drawing/2014/main" id="{CC32A5C0-D729-AAE8-9530-B1A707AAA284}"/>
              </a:ext>
            </a:extLst>
          </p:cNvPr>
          <p:cNvSpPr/>
          <p:nvPr/>
        </p:nvSpPr>
        <p:spPr>
          <a:xfrm rot="10800000">
            <a:off x="3586489" y="2986950"/>
            <a:ext cx="283988" cy="30051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F9CB8DA-06CB-7A4C-73C7-2F627A27E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23" y="1759591"/>
            <a:ext cx="4899871" cy="4610468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22B6E0E-3BEB-D640-4C19-8DCC150803AB}"/>
              </a:ext>
            </a:extLst>
          </p:cNvPr>
          <p:cNvCxnSpPr/>
          <p:nvPr/>
        </p:nvCxnSpPr>
        <p:spPr>
          <a:xfrm>
            <a:off x="6051550" y="2463800"/>
            <a:ext cx="0" cy="346710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897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Number of solutions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3281303" cy="495855"/>
            <a:chOff x="609083" y="1514469"/>
            <a:chExt cx="3281303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3281303" cy="495855"/>
              <a:chOff x="899645" y="0"/>
              <a:chExt cx="2324072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2266555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930764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21687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4: t/N</a:t>
              </a:r>
              <a:r>
                <a:rPr lang="zh-CN" alt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zh-CN" alt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1/2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C195487-B685-19EE-925A-BB33BBE5F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2" t="47876" b="21626"/>
          <a:stretch/>
        </p:blipFill>
        <p:spPr>
          <a:xfrm>
            <a:off x="1010670" y="1903555"/>
            <a:ext cx="2050135" cy="4298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E7EC312-3BB0-A1CD-82A2-741723492C14}"/>
              </a:ext>
            </a:extLst>
          </p:cNvPr>
          <p:cNvGrpSpPr/>
          <p:nvPr/>
        </p:nvGrpSpPr>
        <p:grpSpPr>
          <a:xfrm>
            <a:off x="4362450" y="1346265"/>
            <a:ext cx="6452770" cy="5074703"/>
            <a:chOff x="3371850" y="660617"/>
            <a:chExt cx="6979335" cy="548881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5165DD9-BC57-880F-F545-C3BC6FD81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6468" y="751890"/>
              <a:ext cx="3230672" cy="267559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62A5E6B-698A-725D-880D-C76C84306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3291" y="772053"/>
              <a:ext cx="3141569" cy="267559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431815A-9387-BFB8-A649-CA5EC48F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1850" y="3473837"/>
              <a:ext cx="3270517" cy="267559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A00372-1C8B-043B-FFE9-8FEE0EC4C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3676" y="3471891"/>
              <a:ext cx="3257509" cy="2661920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0A57B0B-AB56-D9A4-10F9-6CAA5FCA9242}"/>
                </a:ext>
              </a:extLst>
            </p:cNvPr>
            <p:cNvGrpSpPr/>
            <p:nvPr/>
          </p:nvGrpSpPr>
          <p:grpSpPr>
            <a:xfrm>
              <a:off x="3416468" y="660617"/>
              <a:ext cx="285750" cy="369332"/>
              <a:chOff x="2239055" y="4238607"/>
              <a:chExt cx="285750" cy="369332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286F5AC3-AC1A-9341-F308-4B100620FB37}"/>
                  </a:ext>
                </a:extLst>
              </p:cNvPr>
              <p:cNvSpPr/>
              <p:nvPr/>
            </p:nvSpPr>
            <p:spPr>
              <a:xfrm>
                <a:off x="2254250" y="4320829"/>
                <a:ext cx="255360" cy="25536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1919E23-D7B5-8AF8-496F-E0698BF9AEE4}"/>
                  </a:ext>
                </a:extLst>
              </p:cNvPr>
              <p:cNvSpPr txBox="1"/>
              <p:nvPr/>
            </p:nvSpPr>
            <p:spPr>
              <a:xfrm>
                <a:off x="2239055" y="4238607"/>
                <a:ext cx="28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endParaRPr lang="zh-CN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F61D309-E90D-27A0-9CDD-C3E4A10F9B7E}"/>
                </a:ext>
              </a:extLst>
            </p:cNvPr>
            <p:cNvGrpSpPr/>
            <p:nvPr/>
          </p:nvGrpSpPr>
          <p:grpSpPr>
            <a:xfrm>
              <a:off x="7196557" y="692367"/>
              <a:ext cx="285750" cy="369332"/>
              <a:chOff x="2239055" y="4270357"/>
              <a:chExt cx="285750" cy="369332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405DC74-D03B-7D7E-3AA2-FDC1B4F79C88}"/>
                  </a:ext>
                </a:extLst>
              </p:cNvPr>
              <p:cNvSpPr/>
              <p:nvPr/>
            </p:nvSpPr>
            <p:spPr>
              <a:xfrm>
                <a:off x="2254250" y="4320829"/>
                <a:ext cx="255360" cy="25536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DD3B12C-CEF1-D413-3A97-59896141916F}"/>
                  </a:ext>
                </a:extLst>
              </p:cNvPr>
              <p:cNvSpPr txBox="1"/>
              <p:nvPr/>
            </p:nvSpPr>
            <p:spPr>
              <a:xfrm>
                <a:off x="2239055" y="4270357"/>
                <a:ext cx="28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endParaRPr lang="zh-CN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4F620C1-13B2-029A-2B45-FB869F260CDB}"/>
                </a:ext>
              </a:extLst>
            </p:cNvPr>
            <p:cNvGrpSpPr/>
            <p:nvPr/>
          </p:nvGrpSpPr>
          <p:grpSpPr>
            <a:xfrm>
              <a:off x="7190207" y="3410167"/>
              <a:ext cx="285750" cy="369332"/>
              <a:chOff x="2232705" y="4257657"/>
              <a:chExt cx="285750" cy="36933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8C19FA25-201B-3322-4070-E35BED786795}"/>
                  </a:ext>
                </a:extLst>
              </p:cNvPr>
              <p:cNvSpPr/>
              <p:nvPr/>
            </p:nvSpPr>
            <p:spPr>
              <a:xfrm>
                <a:off x="2254250" y="4320829"/>
                <a:ext cx="255360" cy="25536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B055158-DCB1-6C25-1BB1-CB8DF2B79673}"/>
                  </a:ext>
                </a:extLst>
              </p:cNvPr>
              <p:cNvSpPr txBox="1"/>
              <p:nvPr/>
            </p:nvSpPr>
            <p:spPr>
              <a:xfrm>
                <a:off x="2232705" y="4257657"/>
                <a:ext cx="28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endParaRPr lang="zh-CN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2DF6635-9FA9-67EA-A4DF-99B512661E2E}"/>
                </a:ext>
              </a:extLst>
            </p:cNvPr>
            <p:cNvGrpSpPr/>
            <p:nvPr/>
          </p:nvGrpSpPr>
          <p:grpSpPr>
            <a:xfrm>
              <a:off x="3431663" y="3391117"/>
              <a:ext cx="285750" cy="369332"/>
              <a:chOff x="2239055" y="4238607"/>
              <a:chExt cx="285750" cy="369332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398C98CD-06F8-FC96-8886-923C9D261FBB}"/>
                  </a:ext>
                </a:extLst>
              </p:cNvPr>
              <p:cNvSpPr/>
              <p:nvPr/>
            </p:nvSpPr>
            <p:spPr>
              <a:xfrm>
                <a:off x="2254250" y="4320829"/>
                <a:ext cx="255360" cy="25536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64BB1A-B3E9-86B4-2049-5D9A39E62216}"/>
                  </a:ext>
                </a:extLst>
              </p:cNvPr>
              <p:cNvSpPr txBox="1"/>
              <p:nvPr/>
            </p:nvSpPr>
            <p:spPr>
              <a:xfrm>
                <a:off x="2239055" y="4238607"/>
                <a:ext cx="28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endParaRPr lang="zh-CN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549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216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The Problem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B365FC-5E5B-4746-1975-9E3477E61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8" y="1149348"/>
            <a:ext cx="2812802" cy="22683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9F1307-954F-930E-2873-2E01164E4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0" y="1009678"/>
            <a:ext cx="2812802" cy="22683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337C75-13BE-906A-C59E-9A2583F44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0" y="4070082"/>
            <a:ext cx="2812802" cy="2268388"/>
          </a:xfrm>
          <a:prstGeom prst="rect">
            <a:avLst/>
          </a:prstGeom>
        </p:spPr>
      </p:pic>
      <p:sp>
        <p:nvSpPr>
          <p:cNvPr id="13" name="箭头: 下 12">
            <a:extLst>
              <a:ext uri="{FF2B5EF4-FFF2-40B4-BE49-F238E27FC236}">
                <a16:creationId xmlns:a16="http://schemas.microsoft.com/office/drawing/2014/main" id="{FDC0935B-3096-C58D-743A-94AC632708AC}"/>
              </a:ext>
            </a:extLst>
          </p:cNvPr>
          <p:cNvSpPr/>
          <p:nvPr/>
        </p:nvSpPr>
        <p:spPr>
          <a:xfrm rot="16200000">
            <a:off x="4406692" y="1926237"/>
            <a:ext cx="381000" cy="5969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98DD23-E1AE-2F9A-D50F-FFF82D99DA48}"/>
              </a:ext>
            </a:extLst>
          </p:cNvPr>
          <p:cNvSpPr txBox="1"/>
          <p:nvPr/>
        </p:nvSpPr>
        <p:spPr>
          <a:xfrm>
            <a:off x="5150327" y="1875370"/>
            <a:ext cx="168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Create superposition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7123AFBD-F847-6EAC-AF38-89B97999BD0D}"/>
              </a:ext>
            </a:extLst>
          </p:cNvPr>
          <p:cNvSpPr/>
          <p:nvPr/>
        </p:nvSpPr>
        <p:spPr>
          <a:xfrm>
            <a:off x="9759702" y="3372268"/>
            <a:ext cx="381000" cy="5969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8358FA-BC94-14AD-4D05-C9318C4788C5}"/>
              </a:ext>
            </a:extLst>
          </p:cNvPr>
          <p:cNvSpPr txBox="1"/>
          <p:nvPr/>
        </p:nvSpPr>
        <p:spPr>
          <a:xfrm>
            <a:off x="10225885" y="3209053"/>
            <a:ext cx="15216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Amplitude</a:t>
            </a:r>
          </a:p>
          <a:p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Amplification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61E823F-3953-5A57-C266-BB3169D3E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1" y="4592610"/>
            <a:ext cx="1962206" cy="1147790"/>
          </a:xfrm>
          <a:prstGeom prst="rect">
            <a:avLst/>
          </a:prstGeom>
        </p:spPr>
      </p:pic>
      <p:sp>
        <p:nvSpPr>
          <p:cNvPr id="19" name="箭头: 下 18">
            <a:extLst>
              <a:ext uri="{FF2B5EF4-FFF2-40B4-BE49-F238E27FC236}">
                <a16:creationId xmlns:a16="http://schemas.microsoft.com/office/drawing/2014/main" id="{961D03C5-58E2-0D76-9C8E-B33C831FCA16}"/>
              </a:ext>
            </a:extLst>
          </p:cNvPr>
          <p:cNvSpPr/>
          <p:nvPr/>
        </p:nvSpPr>
        <p:spPr>
          <a:xfrm rot="5400000">
            <a:off x="5943600" y="4839386"/>
            <a:ext cx="381000" cy="5969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E308AC-7484-494E-0117-D76FB7224148}"/>
              </a:ext>
            </a:extLst>
          </p:cNvPr>
          <p:cNvSpPr txBox="1"/>
          <p:nvPr/>
        </p:nvSpPr>
        <p:spPr>
          <a:xfrm>
            <a:off x="4669883" y="4407944"/>
            <a:ext cx="168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O(√N) queries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B14F8478-C417-8216-601B-E5FBE5C013C4}"/>
              </a:ext>
            </a:extLst>
          </p:cNvPr>
          <p:cNvSpPr/>
          <p:nvPr/>
        </p:nvSpPr>
        <p:spPr>
          <a:xfrm rot="5400000">
            <a:off x="4406692" y="4839386"/>
            <a:ext cx="381000" cy="5969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0FCB29-E8C7-8CF8-25B6-F9B538231E59}"/>
              </a:ext>
            </a:extLst>
          </p:cNvPr>
          <p:cNvSpPr txBox="1"/>
          <p:nvPr/>
        </p:nvSpPr>
        <p:spPr>
          <a:xfrm>
            <a:off x="5111542" y="489261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59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Number of solutions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5320996" cy="495855"/>
            <a:chOff x="609083" y="1514469"/>
            <a:chExt cx="532099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5320996" cy="495855"/>
              <a:chOff x="899645" y="0"/>
              <a:chExt cx="3768740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3768740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450938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2004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Success Probability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CAC9614-F1CA-B74F-DA0C-42EBAE1B0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" r="8055" b="1943"/>
          <a:stretch/>
        </p:blipFill>
        <p:spPr>
          <a:xfrm>
            <a:off x="546100" y="1885949"/>
            <a:ext cx="5492750" cy="454025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FC4497-6E49-AE5F-9E63-8C2C35C71986}"/>
              </a:ext>
            </a:extLst>
          </p:cNvPr>
          <p:cNvGrpSpPr/>
          <p:nvPr/>
        </p:nvGrpSpPr>
        <p:grpSpPr>
          <a:xfrm>
            <a:off x="7280421" y="1079499"/>
            <a:ext cx="3266929" cy="1227336"/>
            <a:chOff x="7604271" y="429281"/>
            <a:chExt cx="3737535" cy="140413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98519E5-6266-76A8-F8E6-D8B16EE0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271" y="429281"/>
              <a:ext cx="3546329" cy="61985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C08FB8E-732D-1A0B-FEC6-57B3B059B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802" t="47876" b="21626"/>
            <a:stretch/>
          </p:blipFill>
          <p:spPr>
            <a:xfrm>
              <a:off x="8919517" y="1137998"/>
              <a:ext cx="2422289" cy="507820"/>
            </a:xfrm>
            <a:prstGeom prst="rect">
              <a:avLst/>
            </a:prstGeom>
          </p:spPr>
        </p:pic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8DF18417-DFB6-8691-FEA1-E0ED4A0CCE28}"/>
                </a:ext>
              </a:extLst>
            </p:cNvPr>
            <p:cNvSpPr/>
            <p:nvPr/>
          </p:nvSpPr>
          <p:spPr>
            <a:xfrm>
              <a:off x="10471083" y="1580122"/>
              <a:ext cx="293822" cy="253295"/>
            </a:xfrm>
            <a:prstGeom prst="triangl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36CB1E3-B8AE-6D2E-ADF5-76C0B6E2F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044" y="2287785"/>
            <a:ext cx="5041726" cy="3988648"/>
          </a:xfrm>
          <a:prstGeom prst="rect">
            <a:avLst/>
          </a:prstGeom>
        </p:spPr>
      </p:pic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7B4DB862-1D3A-4EFB-D236-B330E42B87E4}"/>
              </a:ext>
            </a:extLst>
          </p:cNvPr>
          <p:cNvSpPr/>
          <p:nvPr/>
        </p:nvSpPr>
        <p:spPr>
          <a:xfrm>
            <a:off x="8811157" y="4478262"/>
            <a:ext cx="293822" cy="253295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28F2084-B1FF-85A7-8B2D-E15F80B98A21}"/>
              </a:ext>
            </a:extLst>
          </p:cNvPr>
          <p:cNvSpPr txBox="1"/>
          <p:nvPr/>
        </p:nvSpPr>
        <p:spPr>
          <a:xfrm>
            <a:off x="8430060" y="6276433"/>
            <a:ext cx="229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N=1024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647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Number of solutions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82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t/N is important to Grover’s algorithm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AE6DD8E-CC9B-C00A-4225-07E7F2A62805}"/>
              </a:ext>
            </a:extLst>
          </p:cNvPr>
          <p:cNvGrpSpPr/>
          <p:nvPr/>
        </p:nvGrpSpPr>
        <p:grpSpPr>
          <a:xfrm>
            <a:off x="1298575" y="1955727"/>
            <a:ext cx="9496425" cy="655388"/>
            <a:chOff x="968375" y="1693938"/>
            <a:chExt cx="9496425" cy="65538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02994F5-CB1E-0C74-C964-BFC33FBEE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375" y="1693938"/>
              <a:ext cx="9496425" cy="655388"/>
            </a:xfrm>
            <a:prstGeom prst="rect">
              <a:avLst/>
            </a:prstGeom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CDC6518-0139-F71E-2725-0365DC28C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03122" y="2298106"/>
              <a:ext cx="7261678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1A9293C-90E4-10A9-7558-D56DD3AA6AA6}"/>
              </a:ext>
            </a:extLst>
          </p:cNvPr>
          <p:cNvGrpSpPr/>
          <p:nvPr/>
        </p:nvGrpSpPr>
        <p:grpSpPr>
          <a:xfrm>
            <a:off x="3916323" y="3116117"/>
            <a:ext cx="3164633" cy="507820"/>
            <a:chOff x="3586123" y="2718634"/>
            <a:chExt cx="3164633" cy="50782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A3DE014-2BF6-AA2D-D1F1-C10E6E837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802" t="47876" b="21626"/>
            <a:stretch/>
          </p:blipFill>
          <p:spPr>
            <a:xfrm>
              <a:off x="4328467" y="2718634"/>
              <a:ext cx="2422289" cy="507820"/>
            </a:xfrm>
            <a:prstGeom prst="rect">
              <a:avLst/>
            </a:prstGeom>
          </p:spPr>
        </p:pic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4BEDB8ED-A0C8-06EF-05AB-75B331A00B4B}"/>
                </a:ext>
              </a:extLst>
            </p:cNvPr>
            <p:cNvSpPr/>
            <p:nvPr/>
          </p:nvSpPr>
          <p:spPr>
            <a:xfrm rot="16200000">
              <a:off x="3668808" y="2743286"/>
              <a:ext cx="291830" cy="457200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F2FE4EC-8F45-BE02-D87E-57D2FAB10B03}"/>
              </a:ext>
            </a:extLst>
          </p:cNvPr>
          <p:cNvGrpSpPr/>
          <p:nvPr/>
        </p:nvGrpSpPr>
        <p:grpSpPr>
          <a:xfrm>
            <a:off x="1190625" y="4128939"/>
            <a:ext cx="9496425" cy="2081680"/>
            <a:chOff x="860425" y="3429000"/>
            <a:chExt cx="9496425" cy="208168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BC7F593-4D54-44C0-E833-3207B69C6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425" y="3429000"/>
              <a:ext cx="9496425" cy="2081680"/>
            </a:xfrm>
            <a:prstGeom prst="rect">
              <a:avLst/>
            </a:prstGeom>
          </p:spPr>
        </p:pic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AAB6A4A-8397-3D03-E3EC-0F3CD34F4359}"/>
                </a:ext>
              </a:extLst>
            </p:cNvPr>
            <p:cNvCxnSpPr>
              <a:cxnSpLocks/>
            </p:cNvCxnSpPr>
            <p:nvPr/>
          </p:nvCxnSpPr>
          <p:spPr>
            <a:xfrm>
              <a:off x="9622972" y="3834980"/>
              <a:ext cx="619578" cy="0"/>
            </a:xfrm>
            <a:prstGeom prst="line">
              <a:avLst/>
            </a:prstGeom>
            <a:ln w="1905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729B2E8-4573-9729-1CCA-3E76FA5FACC6}"/>
                </a:ext>
              </a:extLst>
            </p:cNvPr>
            <p:cNvCxnSpPr>
              <a:cxnSpLocks/>
            </p:cNvCxnSpPr>
            <p:nvPr/>
          </p:nvCxnSpPr>
          <p:spPr>
            <a:xfrm>
              <a:off x="1301750" y="4120730"/>
              <a:ext cx="4794250" cy="0"/>
            </a:xfrm>
            <a:prstGeom prst="line">
              <a:avLst/>
            </a:prstGeom>
            <a:ln w="1905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030E01B-411D-AED5-26DB-BACB6AE97F47}"/>
                </a:ext>
              </a:extLst>
            </p:cNvPr>
            <p:cNvCxnSpPr>
              <a:cxnSpLocks/>
            </p:cNvCxnSpPr>
            <p:nvPr/>
          </p:nvCxnSpPr>
          <p:spPr>
            <a:xfrm>
              <a:off x="7397750" y="4120730"/>
              <a:ext cx="2844800" cy="0"/>
            </a:xfrm>
            <a:prstGeom prst="line">
              <a:avLst/>
            </a:prstGeom>
            <a:ln w="1905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0B535-110F-35E2-F722-CE2E752D784A}"/>
                </a:ext>
              </a:extLst>
            </p:cNvPr>
            <p:cNvCxnSpPr>
              <a:cxnSpLocks/>
            </p:cNvCxnSpPr>
            <p:nvPr/>
          </p:nvCxnSpPr>
          <p:spPr>
            <a:xfrm>
              <a:off x="1301750" y="4412830"/>
              <a:ext cx="5105400" cy="0"/>
            </a:xfrm>
            <a:prstGeom prst="line">
              <a:avLst/>
            </a:prstGeom>
            <a:ln w="1905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662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9099666A-D3BA-0B1E-019F-47208E3D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68" y="2724812"/>
            <a:ext cx="5112749" cy="383008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Number of solutions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82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t/N is important to Grover’s algorithm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A1F01A-9268-42A0-3350-229B9987587B}"/>
              </a:ext>
            </a:extLst>
          </p:cNvPr>
          <p:cNvGrpSpPr/>
          <p:nvPr/>
        </p:nvGrpSpPr>
        <p:grpSpPr>
          <a:xfrm>
            <a:off x="806754" y="1826703"/>
            <a:ext cx="10563382" cy="923330"/>
            <a:chOff x="1088866" y="841654"/>
            <a:chExt cx="10563382" cy="92333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F6BE838-A7F4-A3EF-8252-EB0DC301C61E}"/>
                </a:ext>
              </a:extLst>
            </p:cNvPr>
            <p:cNvSpPr txBox="1"/>
            <p:nvPr/>
          </p:nvSpPr>
          <p:spPr>
            <a:xfrm>
              <a:off x="8731249" y="841654"/>
              <a:ext cx="29209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N = 2</a:t>
              </a:r>
              <a:r>
                <a:rPr lang="en-US" altLang="zh-CN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, t = 1, p</a:t>
              </a:r>
              <a:r>
                <a:rPr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0.9999998</a:t>
              </a:r>
            </a:p>
            <a:p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N = 2</a:t>
              </a:r>
              <a:r>
                <a:rPr lang="en-US" altLang="zh-CN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, t = 4, p = 9.75×10</a:t>
              </a:r>
              <a:r>
                <a:rPr lang="en-US" altLang="zh-CN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-7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B9B0EB2-47BC-F37E-6F9E-E027F5CBB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695" t="80152" r="5503" b="1687"/>
            <a:stretch/>
          </p:blipFill>
          <p:spPr>
            <a:xfrm>
              <a:off x="1088866" y="968610"/>
              <a:ext cx="2181383" cy="504590"/>
            </a:xfrm>
            <a:prstGeom prst="rect">
              <a:avLst/>
            </a:prstGeom>
          </p:spPr>
        </p:pic>
        <p:sp>
          <p:nvSpPr>
            <p:cNvPr id="5" name="箭头: 下 4">
              <a:extLst>
                <a:ext uri="{FF2B5EF4-FFF2-40B4-BE49-F238E27FC236}">
                  <a16:creationId xmlns:a16="http://schemas.microsoft.com/office/drawing/2014/main" id="{1DFD59E2-F83B-F823-1C99-1930D450678B}"/>
                </a:ext>
              </a:extLst>
            </p:cNvPr>
            <p:cNvSpPr/>
            <p:nvPr/>
          </p:nvSpPr>
          <p:spPr>
            <a:xfrm rot="16200000">
              <a:off x="3675196" y="1074720"/>
              <a:ext cx="291830" cy="457200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1363F57A-5ED9-B4C1-8705-1720F8E607EB}"/>
                </a:ext>
              </a:extLst>
            </p:cNvPr>
            <p:cNvSpPr/>
            <p:nvPr/>
          </p:nvSpPr>
          <p:spPr>
            <a:xfrm rot="16200000">
              <a:off x="8007483" y="1074720"/>
              <a:ext cx="291830" cy="457200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12CC23-F791-78A6-AFA8-F870319C7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974" y="937196"/>
              <a:ext cx="3203573" cy="732246"/>
            </a:xfrm>
            <a:prstGeom prst="rect">
              <a:avLst/>
            </a:prstGeom>
          </p:spPr>
        </p:pic>
      </p:grpSp>
      <p:sp>
        <p:nvSpPr>
          <p:cNvPr id="37" name="箭头: 下 36">
            <a:extLst>
              <a:ext uri="{FF2B5EF4-FFF2-40B4-BE49-F238E27FC236}">
                <a16:creationId xmlns:a16="http://schemas.microsoft.com/office/drawing/2014/main" id="{F8E3FBA3-4222-142C-66A2-06BA2E351A00}"/>
              </a:ext>
            </a:extLst>
          </p:cNvPr>
          <p:cNvSpPr/>
          <p:nvPr/>
        </p:nvSpPr>
        <p:spPr>
          <a:xfrm rot="16200000">
            <a:off x="5880990" y="5743130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2DCEBE52-5294-08B8-BFF8-94E113032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793" y="5227887"/>
            <a:ext cx="4876750" cy="11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7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9099666A-D3BA-0B1E-019F-47208E3D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82" y="2724812"/>
            <a:ext cx="5112749" cy="383008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Number of solutions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82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t/N is important to Grover’s algorithm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D4E837E-5CFD-4302-C7A7-2702282F1B7B}"/>
              </a:ext>
            </a:extLst>
          </p:cNvPr>
          <p:cNvGrpSpPr/>
          <p:nvPr/>
        </p:nvGrpSpPr>
        <p:grpSpPr>
          <a:xfrm>
            <a:off x="767568" y="1870666"/>
            <a:ext cx="5005361" cy="720858"/>
            <a:chOff x="6443689" y="5045572"/>
            <a:chExt cx="5005361" cy="72085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72FE98D-8DCE-12B5-AB49-940B905282A6}"/>
                </a:ext>
              </a:extLst>
            </p:cNvPr>
            <p:cNvGrpSpPr/>
            <p:nvPr/>
          </p:nvGrpSpPr>
          <p:grpSpPr>
            <a:xfrm>
              <a:off x="6443689" y="5045572"/>
              <a:ext cx="5005361" cy="684053"/>
              <a:chOff x="7002489" y="3771348"/>
              <a:chExt cx="5005361" cy="68405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3BEF0014-431A-2802-6AE2-977E74E95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4300" y="3771348"/>
                <a:ext cx="3003550" cy="684053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6EC5D6-5A92-B7AE-B459-10820BB952B0}"/>
                  </a:ext>
                </a:extLst>
              </p:cNvPr>
              <p:cNvSpPr txBox="1"/>
              <p:nvPr/>
            </p:nvSpPr>
            <p:spPr>
              <a:xfrm>
                <a:off x="7002489" y="3965514"/>
                <a:ext cx="5005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Upper bounded by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0F6EE14-F7AA-9126-4B22-429C1BF6E1BF}"/>
                </a:ext>
              </a:extLst>
            </p:cNvPr>
            <p:cNvSpPr/>
            <p:nvPr/>
          </p:nvSpPr>
          <p:spPr>
            <a:xfrm>
              <a:off x="9894660" y="5082377"/>
              <a:ext cx="752932" cy="684053"/>
            </a:xfrm>
            <a:prstGeom prst="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00E00A0-14DA-23F1-C79A-D9ED3461AD2B}"/>
              </a:ext>
            </a:extLst>
          </p:cNvPr>
          <p:cNvSpPr txBox="1"/>
          <p:nvPr/>
        </p:nvSpPr>
        <p:spPr>
          <a:xfrm>
            <a:off x="7220531" y="2035209"/>
            <a:ext cx="3100361" cy="440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 = 256,  t = 1,  </a:t>
            </a:r>
            <a:r>
              <a:rPr lang="en-US" altLang="zh-CN" b="1" dirty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λ=6/5</a:t>
            </a:r>
          </a:p>
          <a:p>
            <a:pPr>
              <a:lnSpc>
                <a:spcPts val="26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R1. 0, (m=1)</a:t>
            </a:r>
          </a:p>
          <a:p>
            <a:pPr lvl="1"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R2. 1, (m=1.2)</a:t>
            </a:r>
          </a:p>
          <a:p>
            <a:pPr lvl="1"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R3. 1, (m=1.44)</a:t>
            </a:r>
          </a:p>
          <a:p>
            <a:pPr lvl="1"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R4. 1, (m=1.728)</a:t>
            </a:r>
          </a:p>
          <a:p>
            <a:pPr lvl="1"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R5. 1,2, (m=2.0736)</a:t>
            </a:r>
          </a:p>
          <a:p>
            <a:pPr lvl="1"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R6. 1,2, (m=2.4883)</a:t>
            </a:r>
          </a:p>
          <a:p>
            <a:pPr lvl="1"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R7. 1,2, (m=2.9860)</a:t>
            </a:r>
          </a:p>
          <a:p>
            <a:pPr lvl="1"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R8. 1,2,3, (m=3.5832)</a:t>
            </a:r>
          </a:p>
          <a:p>
            <a:pPr lvl="1"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R9. 1,2,3,4, (m=4.2998)</a:t>
            </a:r>
          </a:p>
          <a:p>
            <a:pPr lvl="1"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R10. 1,2,3,4,5, (m=5.1598) </a:t>
            </a:r>
          </a:p>
          <a:p>
            <a:pPr lvl="1"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226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4083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Number of solutions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82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t/N is important to Grover’s algorithm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32C5972-F54B-7F6B-76A2-AE11B2071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2" t="47876" b="21626"/>
          <a:stretch/>
        </p:blipFill>
        <p:spPr>
          <a:xfrm>
            <a:off x="7921515" y="3198386"/>
            <a:ext cx="2104791" cy="441258"/>
          </a:xfrm>
          <a:prstGeom prst="rect">
            <a:avLst/>
          </a:prstGeom>
        </p:spPr>
      </p:pic>
      <p:sp>
        <p:nvSpPr>
          <p:cNvPr id="17" name="箭头: 下 16">
            <a:extLst>
              <a:ext uri="{FF2B5EF4-FFF2-40B4-BE49-F238E27FC236}">
                <a16:creationId xmlns:a16="http://schemas.microsoft.com/office/drawing/2014/main" id="{8016A26B-0A8D-A238-A7CE-484A6BDC0B49}"/>
              </a:ext>
            </a:extLst>
          </p:cNvPr>
          <p:cNvSpPr/>
          <p:nvPr/>
        </p:nvSpPr>
        <p:spPr>
          <a:xfrm rot="16200000">
            <a:off x="7276781" y="4758079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E08A42E-BA9B-7491-7F43-8CA9318497B3}"/>
              </a:ext>
            </a:extLst>
          </p:cNvPr>
          <p:cNvGrpSpPr/>
          <p:nvPr/>
        </p:nvGrpSpPr>
        <p:grpSpPr>
          <a:xfrm>
            <a:off x="1281464" y="3077456"/>
            <a:ext cx="5728482" cy="3616240"/>
            <a:chOff x="767568" y="2197448"/>
            <a:chExt cx="5918982" cy="3736498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9DE7BE0-3C05-F19E-4676-4858F78064BF}"/>
                </a:ext>
              </a:extLst>
            </p:cNvPr>
            <p:cNvSpPr txBox="1"/>
            <p:nvPr/>
          </p:nvSpPr>
          <p:spPr>
            <a:xfrm>
              <a:off x="773918" y="4826062"/>
              <a:ext cx="680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31756AD-9FD9-8C84-C865-D1107D7D08F9}"/>
                </a:ext>
              </a:extLst>
            </p:cNvPr>
            <p:cNvGrpSpPr/>
            <p:nvPr/>
          </p:nvGrpSpPr>
          <p:grpSpPr>
            <a:xfrm>
              <a:off x="767568" y="2197448"/>
              <a:ext cx="5918982" cy="3736498"/>
              <a:chOff x="714735" y="799245"/>
              <a:chExt cx="9597665" cy="6058755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6EE0ECD1-64D1-F12D-84EB-1F66F9EFFE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5662"/>
              <a:stretch/>
            </p:blipFill>
            <p:spPr>
              <a:xfrm>
                <a:off x="714735" y="799245"/>
                <a:ext cx="9597665" cy="4412321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66D0681E-BD36-9351-335D-FAA1D7A077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1907"/>
              <a:stretch/>
            </p:blipFill>
            <p:spPr>
              <a:xfrm>
                <a:off x="714735" y="5617163"/>
                <a:ext cx="9597665" cy="1240837"/>
              </a:xfrm>
              <a:prstGeom prst="rect">
                <a:avLst/>
              </a:prstGeom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115A70A-BAB4-21B7-53B1-2D0F67FF2532}"/>
                </a:ext>
              </a:extLst>
            </p:cNvPr>
            <p:cNvSpPr/>
            <p:nvPr/>
          </p:nvSpPr>
          <p:spPr>
            <a:xfrm>
              <a:off x="803509" y="5156545"/>
              <a:ext cx="2142891" cy="574693"/>
            </a:xfrm>
            <a:prstGeom prst="rect">
              <a:avLst/>
            </a:prstGeom>
            <a:noFill/>
            <a:ln w="19050">
              <a:solidFill>
                <a:srgbClr val="99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下 23">
              <a:extLst>
                <a:ext uri="{FF2B5EF4-FFF2-40B4-BE49-F238E27FC236}">
                  <a16:creationId xmlns:a16="http://schemas.microsoft.com/office/drawing/2014/main" id="{88628DC5-6401-E49E-D273-BF43423545A9}"/>
                </a:ext>
              </a:extLst>
            </p:cNvPr>
            <p:cNvSpPr/>
            <p:nvPr/>
          </p:nvSpPr>
          <p:spPr>
            <a:xfrm rot="5400000">
              <a:off x="3067378" y="5280647"/>
              <a:ext cx="225277" cy="352934"/>
            </a:xfrm>
            <a:prstGeom prst="downArrow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0BB5F669-CB3C-EE4A-806F-F93177C7F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943" y="4154842"/>
            <a:ext cx="3100361" cy="1786473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417F618-8EEE-45E4-73C8-9583CA886C65}"/>
              </a:ext>
            </a:extLst>
          </p:cNvPr>
          <p:cNvCxnSpPr>
            <a:cxnSpLocks/>
          </p:cNvCxnSpPr>
          <p:nvPr/>
        </p:nvCxnSpPr>
        <p:spPr>
          <a:xfrm>
            <a:off x="1355505" y="2977235"/>
            <a:ext cx="5838591" cy="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C82B591-52AE-B981-98F3-970F1B857DAB}"/>
              </a:ext>
            </a:extLst>
          </p:cNvPr>
          <p:cNvSpPr txBox="1"/>
          <p:nvPr/>
        </p:nvSpPr>
        <p:spPr>
          <a:xfrm>
            <a:off x="7220531" y="2035209"/>
            <a:ext cx="310036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 = 256,  t = 1,  </a:t>
            </a:r>
            <a:r>
              <a:rPr lang="en-US" altLang="zh-CN" b="1" dirty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λ=6/5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F00240A-A05C-061F-5F48-795B1E0CFCDA}"/>
              </a:ext>
            </a:extLst>
          </p:cNvPr>
          <p:cNvGrpSpPr/>
          <p:nvPr/>
        </p:nvGrpSpPr>
        <p:grpSpPr>
          <a:xfrm>
            <a:off x="767568" y="1870666"/>
            <a:ext cx="5005361" cy="720858"/>
            <a:chOff x="6443689" y="5045572"/>
            <a:chExt cx="5005361" cy="72085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B989D5D-3E58-5F62-1924-FE77D3D0F233}"/>
                </a:ext>
              </a:extLst>
            </p:cNvPr>
            <p:cNvGrpSpPr/>
            <p:nvPr/>
          </p:nvGrpSpPr>
          <p:grpSpPr>
            <a:xfrm>
              <a:off x="6443689" y="5045572"/>
              <a:ext cx="5005361" cy="684053"/>
              <a:chOff x="7002489" y="3771348"/>
              <a:chExt cx="5005361" cy="684053"/>
            </a:xfrm>
          </p:grpSpPr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5DD9FC32-C4B4-3432-B50F-6979C1664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4300" y="3771348"/>
                <a:ext cx="3003550" cy="684053"/>
              </a:xfrm>
              <a:prstGeom prst="rect">
                <a:avLst/>
              </a:prstGeom>
            </p:spPr>
          </p:pic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1ADC9D4-9B2D-E7A5-5415-8ADF7726A84C}"/>
                  </a:ext>
                </a:extLst>
              </p:cNvPr>
              <p:cNvSpPr txBox="1"/>
              <p:nvPr/>
            </p:nvSpPr>
            <p:spPr>
              <a:xfrm>
                <a:off x="7002489" y="3965514"/>
                <a:ext cx="5005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Upper bounded by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2702AEF-69A5-FCB1-A4C7-FB422E45F41E}"/>
                </a:ext>
              </a:extLst>
            </p:cNvPr>
            <p:cNvSpPr/>
            <p:nvPr/>
          </p:nvSpPr>
          <p:spPr>
            <a:xfrm>
              <a:off x="9894660" y="5082377"/>
              <a:ext cx="752932" cy="684053"/>
            </a:xfrm>
            <a:prstGeom prst="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箭头: 下 43">
            <a:extLst>
              <a:ext uri="{FF2B5EF4-FFF2-40B4-BE49-F238E27FC236}">
                <a16:creationId xmlns:a16="http://schemas.microsoft.com/office/drawing/2014/main" id="{2A5B4609-E754-96B1-EA37-DC4B39A19343}"/>
              </a:ext>
            </a:extLst>
          </p:cNvPr>
          <p:cNvSpPr/>
          <p:nvPr/>
        </p:nvSpPr>
        <p:spPr>
          <a:xfrm rot="5400000">
            <a:off x="7276781" y="3248512"/>
            <a:ext cx="291830" cy="4572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711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05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changed phase rotation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A466EFB-745E-F100-E803-33735840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78" y="2026781"/>
            <a:ext cx="9583743" cy="26032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8E3974-9E94-7335-38A0-B691B58E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54" y="5010600"/>
            <a:ext cx="5558848" cy="96328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09B52FA-3D7C-EB6E-CDA9-654456408CB4}"/>
              </a:ext>
            </a:extLst>
          </p:cNvPr>
          <p:cNvGrpSpPr/>
          <p:nvPr/>
        </p:nvGrpSpPr>
        <p:grpSpPr>
          <a:xfrm>
            <a:off x="7005914" y="4886194"/>
            <a:ext cx="937332" cy="1294437"/>
            <a:chOff x="6908799" y="4314694"/>
            <a:chExt cx="1027788" cy="141935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1376A61-5C1A-2DCA-B4FE-3FBD50A62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908799" y="4314694"/>
              <a:ext cx="466725" cy="1419355"/>
            </a:xfrm>
            <a:prstGeom prst="rect">
              <a:avLst/>
            </a:prstGeom>
          </p:spPr>
        </p:pic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3C14C905-73F1-4447-BD75-55F768E510FD}"/>
                </a:ext>
              </a:extLst>
            </p:cNvPr>
            <p:cNvSpPr/>
            <p:nvPr/>
          </p:nvSpPr>
          <p:spPr>
            <a:xfrm rot="16200000">
              <a:off x="7562072" y="4795772"/>
              <a:ext cx="291830" cy="457200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4BA263-513B-04A3-0233-603D7FD6C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08" y="5662741"/>
            <a:ext cx="3143007" cy="4056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7DDAA2-B503-A0FF-22A2-4E0406776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16" y="5131638"/>
            <a:ext cx="2876507" cy="38200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F744E53-4BBB-1E40-DF6B-CE82A4963B08}"/>
              </a:ext>
            </a:extLst>
          </p:cNvPr>
          <p:cNvCxnSpPr>
            <a:cxnSpLocks/>
          </p:cNvCxnSpPr>
          <p:nvPr/>
        </p:nvCxnSpPr>
        <p:spPr>
          <a:xfrm>
            <a:off x="1066800" y="4854444"/>
            <a:ext cx="9620250" cy="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58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05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changed phase rotation</a:t>
              </a:r>
            </a:p>
          </p:txBody>
        </p: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E55365F6-6D5D-069F-2757-037884E3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315" y="1879671"/>
            <a:ext cx="8789069" cy="45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48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05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changed phase rotation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44537D3-BF7D-F6A1-FF19-AF165832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2100666"/>
            <a:ext cx="3458120" cy="129540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99413-4F84-6A80-0D5F-F43A4F07CD20}"/>
              </a:ext>
            </a:extLst>
          </p:cNvPr>
          <p:cNvGrpSpPr/>
          <p:nvPr/>
        </p:nvGrpSpPr>
        <p:grpSpPr>
          <a:xfrm>
            <a:off x="1843133" y="3645524"/>
            <a:ext cx="2146753" cy="534269"/>
            <a:chOff x="1618796" y="3161865"/>
            <a:chExt cx="2146753" cy="53426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D1EF21E-B84B-365D-0DDC-C37637CE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3161865"/>
              <a:ext cx="1555749" cy="534269"/>
            </a:xfrm>
            <a:prstGeom prst="rect">
              <a:avLst/>
            </a:prstGeom>
          </p:spPr>
        </p:pic>
        <p:sp>
          <p:nvSpPr>
            <p:cNvPr id="5" name="箭头: 下 4">
              <a:extLst>
                <a:ext uri="{FF2B5EF4-FFF2-40B4-BE49-F238E27FC236}">
                  <a16:creationId xmlns:a16="http://schemas.microsoft.com/office/drawing/2014/main" id="{543988F5-C083-F51D-34DC-3E448E9DE2A5}"/>
                </a:ext>
              </a:extLst>
            </p:cNvPr>
            <p:cNvSpPr/>
            <p:nvPr/>
          </p:nvSpPr>
          <p:spPr>
            <a:xfrm rot="16200000">
              <a:off x="1701481" y="3200399"/>
              <a:ext cx="291830" cy="457200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23C92DB-3839-2980-50C5-00E835B1D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449" y="1829358"/>
            <a:ext cx="5773510" cy="45303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22FB674-B2C1-40F1-BABD-9C52D1B2C5CC}"/>
              </a:ext>
            </a:extLst>
          </p:cNvPr>
          <p:cNvGrpSpPr/>
          <p:nvPr/>
        </p:nvGrpSpPr>
        <p:grpSpPr>
          <a:xfrm>
            <a:off x="1419726" y="4978834"/>
            <a:ext cx="3225844" cy="534269"/>
            <a:chOff x="1248228" y="4289154"/>
            <a:chExt cx="3225844" cy="53426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656B0BD-AD0B-37DC-11CA-D9C123708BF8}"/>
                </a:ext>
              </a:extLst>
            </p:cNvPr>
            <p:cNvGrpSpPr/>
            <p:nvPr/>
          </p:nvGrpSpPr>
          <p:grpSpPr>
            <a:xfrm>
              <a:off x="1248228" y="4289154"/>
              <a:ext cx="2549072" cy="534269"/>
              <a:chOff x="1248228" y="4289154"/>
              <a:chExt cx="2549072" cy="534269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A2560FE3-0754-236D-1153-56DB08C2F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75359" b="43647"/>
              <a:stretch/>
            </p:blipFill>
            <p:spPr>
              <a:xfrm>
                <a:off x="1354136" y="4340512"/>
                <a:ext cx="2339975" cy="369332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8BF37DB-ACE3-50E2-278E-D36810873DC5}"/>
                  </a:ext>
                </a:extLst>
              </p:cNvPr>
              <p:cNvSpPr/>
              <p:nvPr/>
            </p:nvSpPr>
            <p:spPr>
              <a:xfrm>
                <a:off x="1248228" y="4289154"/>
                <a:ext cx="2549072" cy="534269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564607C6-6999-3437-E105-6AE8C31D7B2F}"/>
                </a:ext>
              </a:extLst>
            </p:cNvPr>
            <p:cNvSpPr/>
            <p:nvPr/>
          </p:nvSpPr>
          <p:spPr>
            <a:xfrm rot="16200000">
              <a:off x="4099557" y="4296578"/>
              <a:ext cx="291830" cy="457200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DF761D4-F35E-5F3A-18B3-6C40965E302F}"/>
              </a:ext>
            </a:extLst>
          </p:cNvPr>
          <p:cNvCxnSpPr>
            <a:cxnSpLocks/>
          </p:cNvCxnSpPr>
          <p:nvPr/>
        </p:nvCxnSpPr>
        <p:spPr>
          <a:xfrm>
            <a:off x="1419726" y="4468221"/>
            <a:ext cx="2965450" cy="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980465E-FD84-C5FF-44DA-2566E95AC4BF}"/>
              </a:ext>
            </a:extLst>
          </p:cNvPr>
          <p:cNvSpPr txBox="1"/>
          <p:nvPr/>
        </p:nvSpPr>
        <p:spPr>
          <a:xfrm>
            <a:off x="7807760" y="6289133"/>
            <a:ext cx="229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N=1024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358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05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changed phase rotation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44537D3-BF7D-F6A1-FF19-AF165832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2100666"/>
            <a:ext cx="3458120" cy="1295405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DF761D4-F35E-5F3A-18B3-6C40965E302F}"/>
              </a:ext>
            </a:extLst>
          </p:cNvPr>
          <p:cNvCxnSpPr>
            <a:cxnSpLocks/>
          </p:cNvCxnSpPr>
          <p:nvPr/>
        </p:nvCxnSpPr>
        <p:spPr>
          <a:xfrm>
            <a:off x="1419726" y="4468221"/>
            <a:ext cx="2965450" cy="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065C8B-0C0D-97F4-0A52-D9CEB1573D7E}"/>
              </a:ext>
            </a:extLst>
          </p:cNvPr>
          <p:cNvGrpSpPr/>
          <p:nvPr/>
        </p:nvGrpSpPr>
        <p:grpSpPr>
          <a:xfrm>
            <a:off x="1843133" y="3750551"/>
            <a:ext cx="2656840" cy="332621"/>
            <a:chOff x="1843133" y="3002277"/>
            <a:chExt cx="2656840" cy="332621"/>
          </a:xfrm>
        </p:grpSpPr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B8C22E45-AEFC-6873-39AC-F5B3254F79C1}"/>
                </a:ext>
              </a:extLst>
            </p:cNvPr>
            <p:cNvSpPr/>
            <p:nvPr/>
          </p:nvSpPr>
          <p:spPr>
            <a:xfrm rot="16200000">
              <a:off x="1925818" y="2941332"/>
              <a:ext cx="291830" cy="457200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258E964-438E-DDCF-E2B8-B44AACA38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137" y="3002277"/>
              <a:ext cx="2065836" cy="332621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1E83E9-3C6E-0476-DE5D-52ED22E9B59E}"/>
              </a:ext>
            </a:extLst>
          </p:cNvPr>
          <p:cNvGrpSpPr/>
          <p:nvPr/>
        </p:nvGrpSpPr>
        <p:grpSpPr>
          <a:xfrm>
            <a:off x="1376909" y="5015007"/>
            <a:ext cx="3268661" cy="552246"/>
            <a:chOff x="1376909" y="4326379"/>
            <a:chExt cx="3268661" cy="55224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23B0262-2EF3-ADC6-E96F-D3CBBFDC6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3158" b="78647"/>
            <a:stretch/>
          </p:blipFill>
          <p:spPr>
            <a:xfrm>
              <a:off x="1376909" y="4326379"/>
              <a:ext cx="2549072" cy="444500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659C912-E8D2-1BDC-ABB9-AF3B34345C0D}"/>
                </a:ext>
              </a:extLst>
            </p:cNvPr>
            <p:cNvGrpSpPr/>
            <p:nvPr/>
          </p:nvGrpSpPr>
          <p:grpSpPr>
            <a:xfrm>
              <a:off x="1419726" y="4344356"/>
              <a:ext cx="3225844" cy="534269"/>
              <a:chOff x="1248228" y="4289154"/>
              <a:chExt cx="3225844" cy="534269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A85759F-12DD-E3A7-5EF7-5C2163625CE0}"/>
                  </a:ext>
                </a:extLst>
              </p:cNvPr>
              <p:cNvSpPr/>
              <p:nvPr/>
            </p:nvSpPr>
            <p:spPr>
              <a:xfrm>
                <a:off x="1248228" y="4289154"/>
                <a:ext cx="2549072" cy="534269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箭头: 下 21">
                <a:extLst>
                  <a:ext uri="{FF2B5EF4-FFF2-40B4-BE49-F238E27FC236}">
                    <a16:creationId xmlns:a16="http://schemas.microsoft.com/office/drawing/2014/main" id="{4E90C1B7-9E69-3341-BACB-1D3A61715463}"/>
                  </a:ext>
                </a:extLst>
              </p:cNvPr>
              <p:cNvSpPr/>
              <p:nvPr/>
            </p:nvSpPr>
            <p:spPr>
              <a:xfrm rot="16200000">
                <a:off x="4099557" y="4296578"/>
                <a:ext cx="291830" cy="457200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0B45D4FE-4466-9DEB-E251-0E9F072D4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660" y="1878985"/>
            <a:ext cx="5708216" cy="450070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B404B60-5EE5-2899-881C-F2ABAA325759}"/>
              </a:ext>
            </a:extLst>
          </p:cNvPr>
          <p:cNvSpPr txBox="1"/>
          <p:nvPr/>
        </p:nvSpPr>
        <p:spPr>
          <a:xfrm>
            <a:off x="7858560" y="6354294"/>
            <a:ext cx="229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N=1024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382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05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changed phase rotation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6CB5696-6230-F08E-2FE3-7EB167BCB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1942893"/>
            <a:ext cx="4996069" cy="3962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A5B4EA-FC4E-7C60-EFA0-533F426C5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27" y="1942893"/>
            <a:ext cx="2534230" cy="426021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1AED6DE-665C-4925-DCC0-031AE39773C5}"/>
              </a:ext>
            </a:extLst>
          </p:cNvPr>
          <p:cNvGrpSpPr/>
          <p:nvPr/>
        </p:nvGrpSpPr>
        <p:grpSpPr>
          <a:xfrm>
            <a:off x="9237345" y="6019843"/>
            <a:ext cx="1748155" cy="364694"/>
            <a:chOff x="7719695" y="5387998"/>
            <a:chExt cx="1748155" cy="36469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FC7518-01E7-E5B5-A9CE-B388B766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862" y="5387998"/>
              <a:ext cx="1049988" cy="364694"/>
            </a:xfrm>
            <a:prstGeom prst="rect">
              <a:avLst/>
            </a:prstGeom>
          </p:spPr>
        </p:pic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2367AC39-0FE7-C118-DB32-6A77CBBAE7F8}"/>
                </a:ext>
              </a:extLst>
            </p:cNvPr>
            <p:cNvSpPr/>
            <p:nvPr/>
          </p:nvSpPr>
          <p:spPr>
            <a:xfrm rot="16200000">
              <a:off x="7802380" y="5359127"/>
              <a:ext cx="291830" cy="457200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56D9746-EEDB-21EF-97BA-2F433538B499}"/>
              </a:ext>
            </a:extLst>
          </p:cNvPr>
          <p:cNvCxnSpPr/>
          <p:nvPr/>
        </p:nvCxnSpPr>
        <p:spPr>
          <a:xfrm>
            <a:off x="4451350" y="2260600"/>
            <a:ext cx="0" cy="346710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64BD-6A6A-7A32-4FD0-FD32181D4DE9}"/>
              </a:ext>
            </a:extLst>
          </p:cNvPr>
          <p:cNvSpPr txBox="1"/>
          <p:nvPr/>
        </p:nvSpPr>
        <p:spPr>
          <a:xfrm>
            <a:off x="6946935" y="5841648"/>
            <a:ext cx="229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N=1024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1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1FE4923-A87C-A5BD-5B79-507A05B0F8F5}"/>
              </a:ext>
            </a:extLst>
          </p:cNvPr>
          <p:cNvGrpSpPr/>
          <p:nvPr/>
        </p:nvGrpSpPr>
        <p:grpSpPr>
          <a:xfrm>
            <a:off x="1965324" y="1259675"/>
            <a:ext cx="8340725" cy="3719963"/>
            <a:chOff x="1949450" y="992975"/>
            <a:chExt cx="8197850" cy="365624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2E50DD9-EFF8-0568-79EA-B913355F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9450" y="992975"/>
              <a:ext cx="8197850" cy="365624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04DFDE0-E4F6-D2BE-023E-58403A92E269}"/>
                </a:ext>
              </a:extLst>
            </p:cNvPr>
            <p:cNvSpPr/>
            <p:nvPr/>
          </p:nvSpPr>
          <p:spPr>
            <a:xfrm>
              <a:off x="3416300" y="1200150"/>
              <a:ext cx="730250" cy="2101850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C6CA176-23A1-3962-5ADB-38A2B159DDE8}"/>
                </a:ext>
              </a:extLst>
            </p:cNvPr>
            <p:cNvSpPr/>
            <p:nvPr/>
          </p:nvSpPr>
          <p:spPr>
            <a:xfrm>
              <a:off x="4305300" y="1197484"/>
              <a:ext cx="4083050" cy="2101850"/>
            </a:xfrm>
            <a:prstGeom prst="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DE6AA31-6036-D54C-0817-1ECB6AC3075C}"/>
              </a:ext>
            </a:extLst>
          </p:cNvPr>
          <p:cNvSpPr txBox="1"/>
          <p:nvPr/>
        </p:nvSpPr>
        <p:spPr>
          <a:xfrm>
            <a:off x="2998814" y="5336120"/>
            <a:ext cx="1709399" cy="657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Create superposition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7738EA-C83B-0892-46B6-15709B030A56}"/>
              </a:ext>
            </a:extLst>
          </p:cNvPr>
          <p:cNvSpPr txBox="1"/>
          <p:nvPr/>
        </p:nvSpPr>
        <p:spPr>
          <a:xfrm>
            <a:off x="5511258" y="5336120"/>
            <a:ext cx="1709399" cy="657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Amplitude</a:t>
            </a:r>
          </a:p>
          <a:p>
            <a:pPr algn="ctr"/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Amplification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12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5911546" cy="495855"/>
            <a:chOff x="609083" y="1514469"/>
            <a:chExt cx="59115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5911546" cy="495855"/>
              <a:chOff x="899645" y="0"/>
              <a:chExt cx="4187013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4187013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888571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58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partial diffuser operator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CB3EA7-E80E-AAB6-C1FA-5F647BA08A30}"/>
              </a:ext>
            </a:extLst>
          </p:cNvPr>
          <p:cNvGrpSpPr/>
          <p:nvPr/>
        </p:nvGrpSpPr>
        <p:grpSpPr>
          <a:xfrm>
            <a:off x="1204939" y="1274988"/>
            <a:ext cx="10503738" cy="5092189"/>
            <a:chOff x="1204939" y="2081438"/>
            <a:chExt cx="10503738" cy="509218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FA27C20-9B70-5471-655A-37A10110C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939" y="2825750"/>
              <a:ext cx="8414236" cy="403225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F86F2D9-1D5C-6C74-F792-2482817B353C}"/>
                </a:ext>
              </a:extLst>
            </p:cNvPr>
            <p:cNvSpPr/>
            <p:nvPr/>
          </p:nvSpPr>
          <p:spPr>
            <a:xfrm>
              <a:off x="3849957" y="3050262"/>
              <a:ext cx="762000" cy="2385337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FC1FB6-92D7-72BF-32BC-C5FA7309D9F5}"/>
                </a:ext>
              </a:extLst>
            </p:cNvPr>
            <p:cNvSpPr/>
            <p:nvPr/>
          </p:nvSpPr>
          <p:spPr>
            <a:xfrm>
              <a:off x="4662757" y="3050262"/>
              <a:ext cx="2952750" cy="3020338"/>
            </a:xfrm>
            <a:prstGeom prst="rect">
              <a:avLst/>
            </a:prstGeom>
            <a:noFill/>
            <a:ln w="19050">
              <a:solidFill>
                <a:srgbClr val="99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A9B3092-DF75-24CD-D4E9-1EEF2FAF0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216" y="2081438"/>
              <a:ext cx="4578684" cy="773111"/>
            </a:xfrm>
            <a:prstGeom prst="rect">
              <a:avLst/>
            </a:prstGeom>
          </p:spPr>
        </p:pic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BE1AF2E-9D94-ED43-1D4E-0ABB84AD0924}"/>
                </a:ext>
              </a:extLst>
            </p:cNvPr>
            <p:cNvSpPr/>
            <p:nvPr/>
          </p:nvSpPr>
          <p:spPr>
            <a:xfrm>
              <a:off x="5315446" y="3139020"/>
              <a:ext cx="180521" cy="180521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连接符: 肘形 27">
              <a:extLst>
                <a:ext uri="{FF2B5EF4-FFF2-40B4-BE49-F238E27FC236}">
                  <a16:creationId xmlns:a16="http://schemas.microsoft.com/office/drawing/2014/main" id="{C0835466-A6C4-E598-C0D6-51EC68B25D3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01949" y="2268674"/>
              <a:ext cx="671026" cy="1463509"/>
            </a:xfrm>
            <a:prstGeom prst="bentConnector2">
              <a:avLst/>
            </a:prstGeom>
            <a:ln w="19050">
              <a:solidFill>
                <a:srgbClr val="FF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01DECE7D-2760-2A20-6703-B146E59351FB}"/>
                </a:ext>
              </a:extLst>
            </p:cNvPr>
            <p:cNvSpPr/>
            <p:nvPr/>
          </p:nvSpPr>
          <p:spPr>
            <a:xfrm>
              <a:off x="10966487" y="2615868"/>
              <a:ext cx="232393" cy="200339"/>
            </a:xfrm>
            <a:prstGeom prst="triangl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FF643C4-14C6-0325-96BF-89590FA97BD8}"/>
                </a:ext>
              </a:extLst>
            </p:cNvPr>
            <p:cNvSpPr/>
            <p:nvPr/>
          </p:nvSpPr>
          <p:spPr>
            <a:xfrm>
              <a:off x="1414384" y="5229220"/>
              <a:ext cx="2168873" cy="841380"/>
            </a:xfrm>
            <a:prstGeom prst="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FA2D4F4-ECE0-1139-B30F-966C1208E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2789" y="6760877"/>
              <a:ext cx="4605111" cy="412750"/>
            </a:xfrm>
            <a:prstGeom prst="rect">
              <a:avLst/>
            </a:prstGeom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87060FD-1CCA-0754-2701-6EB39F5BAD43}"/>
                </a:ext>
              </a:extLst>
            </p:cNvPr>
            <p:cNvSpPr/>
            <p:nvPr/>
          </p:nvSpPr>
          <p:spPr>
            <a:xfrm>
              <a:off x="7376972" y="4464809"/>
              <a:ext cx="180521" cy="1805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353AD2B1-D863-02B0-885D-55AACD87D2AF}"/>
                </a:ext>
              </a:extLst>
            </p:cNvPr>
            <p:cNvCxnSpPr>
              <a:cxnSpLocks/>
              <a:stCxn id="32" idx="6"/>
              <a:endCxn id="31" idx="0"/>
            </p:cNvCxnSpPr>
            <p:nvPr/>
          </p:nvCxnSpPr>
          <p:spPr>
            <a:xfrm>
              <a:off x="7557493" y="4555070"/>
              <a:ext cx="1587852" cy="2205807"/>
            </a:xfrm>
            <a:prstGeom prst="bentConnector2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F3A52ED-1A46-E030-F52F-B213D4F81438}"/>
                </a:ext>
              </a:extLst>
            </p:cNvPr>
            <p:cNvSpPr txBox="1"/>
            <p:nvPr/>
          </p:nvSpPr>
          <p:spPr>
            <a:xfrm>
              <a:off x="9325866" y="5671810"/>
              <a:ext cx="2382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Partial diffuser operator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518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58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partial diffuser operator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A65C41-74D0-9946-E146-4779B2D86072}"/>
              </a:ext>
            </a:extLst>
          </p:cNvPr>
          <p:cNvGrpSpPr/>
          <p:nvPr/>
        </p:nvGrpSpPr>
        <p:grpSpPr>
          <a:xfrm>
            <a:off x="1240236" y="1886114"/>
            <a:ext cx="6328671" cy="369332"/>
            <a:chOff x="897336" y="1059366"/>
            <a:chExt cx="6328671" cy="3693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374C81-BADF-B003-F2DF-50FEE35E00A2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5: find even numbers in 2 qubits </a:t>
              </a:r>
              <a:r>
                <a:rPr lang="en-US" altLang="zh-CN" dirty="0" err="1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等腰三角形 14">
              <a:extLst>
                <a:ext uri="{FF2B5EF4-FFF2-40B4-BE49-F238E27FC236}">
                  <a16:creationId xmlns:a16="http://schemas.microsoft.com/office/drawing/2014/main" id="{9BEA4A9C-0343-B845-48D4-440AADF261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E4DABA3-4E38-A843-4AF1-7E7A02D9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669" y="2770648"/>
            <a:ext cx="2125662" cy="28158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1016E4-D142-3545-E54D-87BF81AD5D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0" r="59908"/>
          <a:stretch/>
        </p:blipFill>
        <p:spPr>
          <a:xfrm>
            <a:off x="1001708" y="2669047"/>
            <a:ext cx="2801942" cy="3798291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6F8BA764-E6A7-254D-3DEF-D19D980BEA2E}"/>
              </a:ext>
            </a:extLst>
          </p:cNvPr>
          <p:cNvSpPr/>
          <p:nvPr/>
        </p:nvSpPr>
        <p:spPr>
          <a:xfrm rot="16200000">
            <a:off x="4266144" y="4018359"/>
            <a:ext cx="291830" cy="4572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6C67D2-D301-64BE-677E-ACEC39D76C75}"/>
              </a:ext>
            </a:extLst>
          </p:cNvPr>
          <p:cNvSpPr txBox="1"/>
          <p:nvPr/>
        </p:nvSpPr>
        <p:spPr>
          <a:xfrm>
            <a:off x="7853290" y="2484381"/>
            <a:ext cx="256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1. Register Preparation. 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B5C6893-6733-EB2B-2E99-F15AEFF06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46" y="2907007"/>
            <a:ext cx="2414191" cy="5277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9B2B7E3-CC70-246B-183D-5AC3A66BBD29}"/>
              </a:ext>
            </a:extLst>
          </p:cNvPr>
          <p:cNvSpPr txBox="1"/>
          <p:nvPr/>
        </p:nvSpPr>
        <p:spPr>
          <a:xfrm>
            <a:off x="7853290" y="3897778"/>
            <a:ext cx="246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2. Register Initialization. 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DFA175A-8031-8D27-B08F-6346E27FDD97}"/>
              </a:ext>
            </a:extLst>
          </p:cNvPr>
          <p:cNvGrpSpPr/>
          <p:nvPr/>
        </p:nvGrpSpPr>
        <p:grpSpPr>
          <a:xfrm>
            <a:off x="7816346" y="4240609"/>
            <a:ext cx="3253197" cy="1876075"/>
            <a:chOff x="8634505" y="3618862"/>
            <a:chExt cx="3253197" cy="187607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D9DF910-9942-16C5-7C70-793A22FBF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8126"/>
            <a:stretch/>
          </p:blipFill>
          <p:spPr>
            <a:xfrm>
              <a:off x="8634505" y="3618862"/>
              <a:ext cx="2738345" cy="95091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7C41698-4EEB-15EE-B143-5910006F4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032"/>
            <a:stretch/>
          </p:blipFill>
          <p:spPr>
            <a:xfrm>
              <a:off x="9302750" y="4544025"/>
              <a:ext cx="2584952" cy="950912"/>
            </a:xfrm>
            <a:prstGeom prst="rect">
              <a:avLst/>
            </a:prstGeom>
          </p:spPr>
        </p:pic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91CE278-89F6-AA23-14E1-4415BEA11447}"/>
              </a:ext>
            </a:extLst>
          </p:cNvPr>
          <p:cNvCxnSpPr/>
          <p:nvPr/>
        </p:nvCxnSpPr>
        <p:spPr>
          <a:xfrm>
            <a:off x="7473657" y="2551643"/>
            <a:ext cx="0" cy="346710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11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58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partial diffuser operator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A65C41-74D0-9946-E146-4779B2D86072}"/>
              </a:ext>
            </a:extLst>
          </p:cNvPr>
          <p:cNvGrpSpPr/>
          <p:nvPr/>
        </p:nvGrpSpPr>
        <p:grpSpPr>
          <a:xfrm>
            <a:off x="1240236" y="1886114"/>
            <a:ext cx="6328671" cy="369332"/>
            <a:chOff x="897336" y="1059366"/>
            <a:chExt cx="6328671" cy="3693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374C81-BADF-B003-F2DF-50FEE35E00A2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5: find even numbers in 2 qubits </a:t>
              </a:r>
              <a:r>
                <a:rPr lang="en-US" altLang="zh-CN" dirty="0" err="1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等腰三角形 14">
              <a:extLst>
                <a:ext uri="{FF2B5EF4-FFF2-40B4-BE49-F238E27FC236}">
                  <a16:creationId xmlns:a16="http://schemas.microsoft.com/office/drawing/2014/main" id="{9BEA4A9C-0343-B845-48D4-440AADF261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96D0385-8169-5180-725F-D30444999BB5}"/>
              </a:ext>
            </a:extLst>
          </p:cNvPr>
          <p:cNvCxnSpPr/>
          <p:nvPr/>
        </p:nvCxnSpPr>
        <p:spPr>
          <a:xfrm flipV="1">
            <a:off x="1331171" y="2564142"/>
            <a:ext cx="0" cy="370840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3BB6CB1E-F29F-39ED-8232-8029D92B3471}"/>
              </a:ext>
            </a:extLst>
          </p:cNvPr>
          <p:cNvGrpSpPr/>
          <p:nvPr/>
        </p:nvGrpSpPr>
        <p:grpSpPr>
          <a:xfrm>
            <a:off x="1453810" y="2418916"/>
            <a:ext cx="2707280" cy="3949700"/>
            <a:chOff x="1453810" y="1790700"/>
            <a:chExt cx="2707280" cy="39497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DEEC394-D0A3-D090-4FDB-93BE606AB9C0}"/>
                </a:ext>
              </a:extLst>
            </p:cNvPr>
            <p:cNvGrpSpPr/>
            <p:nvPr/>
          </p:nvGrpSpPr>
          <p:grpSpPr>
            <a:xfrm>
              <a:off x="1453810" y="1790700"/>
              <a:ext cx="2707280" cy="3292960"/>
              <a:chOff x="1453810" y="1790700"/>
              <a:chExt cx="2707280" cy="3292960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47AB70D6-8225-A7EF-FB76-D2F75DE4A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7321" y="1790700"/>
                <a:ext cx="1882177" cy="1822498"/>
              </a:xfrm>
              <a:prstGeom prst="rect">
                <a:avLst/>
              </a:prstGeom>
            </p:spPr>
          </p:pic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3CC7356-54AD-C37F-9710-45D8A7C089C3}"/>
                  </a:ext>
                </a:extLst>
              </p:cNvPr>
              <p:cNvSpPr txBox="1"/>
              <p:nvPr/>
            </p:nvSpPr>
            <p:spPr>
              <a:xfrm>
                <a:off x="2857616" y="2930917"/>
                <a:ext cx="45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DAA8B7E4-A928-43FD-B8A0-B9D49284B9CB}"/>
                  </a:ext>
                </a:extLst>
              </p:cNvPr>
              <p:cNvGrpSpPr/>
              <p:nvPr/>
            </p:nvGrpSpPr>
            <p:grpSpPr>
              <a:xfrm>
                <a:off x="1453810" y="1954504"/>
                <a:ext cx="452411" cy="976413"/>
                <a:chOff x="1453810" y="1954504"/>
                <a:chExt cx="452411" cy="976413"/>
              </a:xfrm>
            </p:grpSpPr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9DEDCF44-4548-F795-2443-ABF4A38EB1E3}"/>
                    </a:ext>
                  </a:extLst>
                </p:cNvPr>
                <p:cNvSpPr txBox="1"/>
                <p:nvPr/>
              </p:nvSpPr>
              <p:spPr>
                <a:xfrm>
                  <a:off x="1453810" y="2561585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52047195-C04B-F56D-CBDD-D33E7AC3F383}"/>
                    </a:ext>
                  </a:extLst>
                </p:cNvPr>
                <p:cNvSpPr txBox="1"/>
                <p:nvPr/>
              </p:nvSpPr>
              <p:spPr>
                <a:xfrm>
                  <a:off x="1453810" y="1954504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98C2294F-3FCF-3FED-ABDB-28FE829676C4}"/>
                  </a:ext>
                </a:extLst>
              </p:cNvPr>
              <p:cNvGrpSpPr/>
              <p:nvPr/>
            </p:nvGrpSpPr>
            <p:grpSpPr>
              <a:xfrm>
                <a:off x="2356798" y="1954504"/>
                <a:ext cx="1804292" cy="3129156"/>
                <a:chOff x="1453810" y="1954504"/>
                <a:chExt cx="1804292" cy="3129156"/>
              </a:xfrm>
            </p:grpSpPr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05858BC-D09C-3494-97EE-8A6DD0180003}"/>
                    </a:ext>
                  </a:extLst>
                </p:cNvPr>
                <p:cNvSpPr txBox="1"/>
                <p:nvPr/>
              </p:nvSpPr>
              <p:spPr>
                <a:xfrm>
                  <a:off x="1453810" y="2561585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23365AC2-DA9A-6B49-78C0-1ED72C29D4C5}"/>
                    </a:ext>
                  </a:extLst>
                </p:cNvPr>
                <p:cNvSpPr txBox="1"/>
                <p:nvPr/>
              </p:nvSpPr>
              <p:spPr>
                <a:xfrm>
                  <a:off x="1453810" y="1954504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AAB07231-EB74-09D0-EA00-FA37035248E7}"/>
                    </a:ext>
                  </a:extLst>
                </p:cNvPr>
                <p:cNvSpPr txBox="1"/>
                <p:nvPr/>
              </p:nvSpPr>
              <p:spPr>
                <a:xfrm>
                  <a:off x="2805691" y="2561585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E77C518C-5C1A-7431-CE2F-C5CF60D646C7}"/>
                    </a:ext>
                  </a:extLst>
                </p:cNvPr>
                <p:cNvSpPr txBox="1"/>
                <p:nvPr/>
              </p:nvSpPr>
              <p:spPr>
                <a:xfrm>
                  <a:off x="2805691" y="1954504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C58C1A96-A9C3-9E9C-2E16-C5ADA2D9A893}"/>
                    </a:ext>
                  </a:extLst>
                </p:cNvPr>
                <p:cNvSpPr txBox="1"/>
                <p:nvPr/>
              </p:nvSpPr>
              <p:spPr>
                <a:xfrm>
                  <a:off x="2805691" y="4714328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A76B0CFC-2A66-2DA8-F9A1-079B3BD49819}"/>
                    </a:ext>
                  </a:extLst>
                </p:cNvPr>
                <p:cNvSpPr txBox="1"/>
                <p:nvPr/>
              </p:nvSpPr>
              <p:spPr>
                <a:xfrm>
                  <a:off x="2805691" y="4107247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1492D86-3756-F033-5A00-AAC0501F1822}"/>
                </a:ext>
              </a:extLst>
            </p:cNvPr>
            <p:cNvGrpSpPr/>
            <p:nvPr/>
          </p:nvGrpSpPr>
          <p:grpSpPr>
            <a:xfrm>
              <a:off x="1453810" y="3927083"/>
              <a:ext cx="2254869" cy="1813317"/>
              <a:chOff x="1453810" y="3927083"/>
              <a:chExt cx="2254869" cy="1813317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7CB04B1-967E-6BED-E049-CC6B268AF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7321" y="3927083"/>
                <a:ext cx="1891358" cy="1813317"/>
              </a:xfrm>
              <a:prstGeom prst="rect">
                <a:avLst/>
              </a:prstGeom>
            </p:spPr>
          </p:pic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837CEF40-B223-D225-8179-240DD649C8C0}"/>
                  </a:ext>
                </a:extLst>
              </p:cNvPr>
              <p:cNvGrpSpPr/>
              <p:nvPr/>
            </p:nvGrpSpPr>
            <p:grpSpPr>
              <a:xfrm>
                <a:off x="1453810" y="4073214"/>
                <a:ext cx="1856217" cy="1379778"/>
                <a:chOff x="1453810" y="4073214"/>
                <a:chExt cx="1856217" cy="1379778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6E6214EF-233B-6801-523C-8531BCE1FCDB}"/>
                    </a:ext>
                  </a:extLst>
                </p:cNvPr>
                <p:cNvGrpSpPr/>
                <p:nvPr/>
              </p:nvGrpSpPr>
              <p:grpSpPr>
                <a:xfrm>
                  <a:off x="1453810" y="4073214"/>
                  <a:ext cx="452411" cy="976413"/>
                  <a:chOff x="1453810" y="1954504"/>
                  <a:chExt cx="452411" cy="976413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DE03A50E-3563-7D36-D8A4-52EE6DD17AD5}"/>
                      </a:ext>
                    </a:extLst>
                  </p:cNvPr>
                  <p:cNvSpPr txBox="1"/>
                  <p:nvPr/>
                </p:nvSpPr>
                <p:spPr>
                  <a:xfrm>
                    <a:off x="1453810" y="2561585"/>
                    <a:ext cx="4524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1</a:t>
                    </a:r>
                    <a:endParaRPr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281D69FF-E76D-0766-F6DE-C52B8E848B3B}"/>
                      </a:ext>
                    </a:extLst>
                  </p:cNvPr>
                  <p:cNvSpPr txBox="1"/>
                  <p:nvPr/>
                </p:nvSpPr>
                <p:spPr>
                  <a:xfrm>
                    <a:off x="1453810" y="1954504"/>
                    <a:ext cx="4524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0</a:t>
                    </a:r>
                    <a:endParaRPr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3BB5BBA6-45CB-F297-83C4-71AF2B7A1359}"/>
                    </a:ext>
                  </a:extLst>
                </p:cNvPr>
                <p:cNvGrpSpPr/>
                <p:nvPr/>
              </p:nvGrpSpPr>
              <p:grpSpPr>
                <a:xfrm>
                  <a:off x="2407598" y="4073214"/>
                  <a:ext cx="452411" cy="976413"/>
                  <a:chOff x="1453810" y="1954504"/>
                  <a:chExt cx="452411" cy="976413"/>
                </a:xfrm>
              </p:grpSpPr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87EB45C1-01B7-190F-46FB-28C7E23AF46B}"/>
                      </a:ext>
                    </a:extLst>
                  </p:cNvPr>
                  <p:cNvSpPr txBox="1"/>
                  <p:nvPr/>
                </p:nvSpPr>
                <p:spPr>
                  <a:xfrm>
                    <a:off x="1453810" y="2561585"/>
                    <a:ext cx="4524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1</a:t>
                    </a:r>
                    <a:endParaRPr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A40313A-887D-F456-DF06-02F1AC3F4E45}"/>
                      </a:ext>
                    </a:extLst>
                  </p:cNvPr>
                  <p:cNvSpPr txBox="1"/>
                  <p:nvPr/>
                </p:nvSpPr>
                <p:spPr>
                  <a:xfrm>
                    <a:off x="1453810" y="1954504"/>
                    <a:ext cx="4524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1</a:t>
                    </a:r>
                    <a:endParaRPr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8FD7E41-6D21-7931-3FBE-E8DD41BE31A8}"/>
                    </a:ext>
                  </a:extLst>
                </p:cNvPr>
                <p:cNvSpPr txBox="1"/>
                <p:nvPr/>
              </p:nvSpPr>
              <p:spPr>
                <a:xfrm>
                  <a:off x="2857616" y="5083660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5213715-5D86-A7FE-4ABF-366C322C4E91}"/>
              </a:ext>
            </a:extLst>
          </p:cNvPr>
          <p:cNvGrpSpPr/>
          <p:nvPr/>
        </p:nvGrpSpPr>
        <p:grpSpPr>
          <a:xfrm>
            <a:off x="4233889" y="2554988"/>
            <a:ext cx="4905952" cy="1153991"/>
            <a:chOff x="4233889" y="1926772"/>
            <a:chExt cx="4905952" cy="1153991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C64851D7-A2B3-749E-5321-7B03F79E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1157" y="2307652"/>
              <a:ext cx="4578684" cy="773111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61E965B-34E9-B5DB-EF97-8ECAADEC8B8B}"/>
                </a:ext>
              </a:extLst>
            </p:cNvPr>
            <p:cNvSpPr txBox="1"/>
            <p:nvPr/>
          </p:nvSpPr>
          <p:spPr>
            <a:xfrm>
              <a:off x="4233889" y="1926772"/>
              <a:ext cx="2566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3. Apply Oracle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13BD6E6F-9D9F-5E46-A4CB-4AD7B7EEC38A}"/>
              </a:ext>
            </a:extLst>
          </p:cNvPr>
          <p:cNvSpPr/>
          <p:nvPr/>
        </p:nvSpPr>
        <p:spPr>
          <a:xfrm>
            <a:off x="8671128" y="3508640"/>
            <a:ext cx="232393" cy="200339"/>
          </a:xfrm>
          <a:prstGeom prst="triangl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36814ED8-444E-40D0-9722-2ADDCD331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617" y="4027642"/>
            <a:ext cx="5269774" cy="2219325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4190187E-166D-CC92-B340-266AAC477697}"/>
              </a:ext>
            </a:extLst>
          </p:cNvPr>
          <p:cNvGrpSpPr/>
          <p:nvPr/>
        </p:nvGrpSpPr>
        <p:grpSpPr>
          <a:xfrm>
            <a:off x="4428286" y="4418342"/>
            <a:ext cx="1304555" cy="718963"/>
            <a:chOff x="4630259" y="4107247"/>
            <a:chExt cx="1304555" cy="718963"/>
          </a:xfrm>
        </p:grpSpPr>
        <p:sp>
          <p:nvSpPr>
            <p:cNvPr id="54" name="箭头: 下 53">
              <a:extLst>
                <a:ext uri="{FF2B5EF4-FFF2-40B4-BE49-F238E27FC236}">
                  <a16:creationId xmlns:a16="http://schemas.microsoft.com/office/drawing/2014/main" id="{E77F1C37-56AA-EB53-BAEF-5205DD3F6443}"/>
                </a:ext>
              </a:extLst>
            </p:cNvPr>
            <p:cNvSpPr/>
            <p:nvPr/>
          </p:nvSpPr>
          <p:spPr>
            <a:xfrm rot="16200000">
              <a:off x="5136622" y="4451695"/>
              <a:ext cx="291830" cy="457200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003BDDBF-BAEC-F201-0B00-84D9DADD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0259" y="4107247"/>
              <a:ext cx="1304555" cy="367951"/>
            </a:xfrm>
            <a:prstGeom prst="rect">
              <a:avLst/>
            </a:prstGeom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9F495D8-43B3-731A-E15F-A250B63569EE}"/>
              </a:ext>
            </a:extLst>
          </p:cNvPr>
          <p:cNvGrpSpPr/>
          <p:nvPr/>
        </p:nvGrpSpPr>
        <p:grpSpPr>
          <a:xfrm>
            <a:off x="4168470" y="3131482"/>
            <a:ext cx="714680" cy="736230"/>
            <a:chOff x="4168470" y="3131482"/>
            <a:chExt cx="714680" cy="736230"/>
          </a:xfrm>
        </p:grpSpPr>
        <p:cxnSp>
          <p:nvCxnSpPr>
            <p:cNvPr id="56" name="Straight Connector 170">
              <a:extLst>
                <a:ext uri="{FF2B5EF4-FFF2-40B4-BE49-F238E27FC236}">
                  <a16:creationId xmlns:a16="http://schemas.microsoft.com/office/drawing/2014/main" id="{910B41A5-DF2B-204F-EA61-90ED361FE6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470" y="3867712"/>
              <a:ext cx="714680" cy="0"/>
            </a:xfrm>
            <a:prstGeom prst="line">
              <a:avLst/>
            </a:prstGeom>
            <a:ln w="19050">
              <a:solidFill>
                <a:srgbClr val="DBB84F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170">
              <a:extLst>
                <a:ext uri="{FF2B5EF4-FFF2-40B4-BE49-F238E27FC236}">
                  <a16:creationId xmlns:a16="http://schemas.microsoft.com/office/drawing/2014/main" id="{B8F58187-94C4-7278-2794-840754AEB54B}"/>
                </a:ext>
              </a:extLst>
            </p:cNvPr>
            <p:cNvCxnSpPr>
              <a:cxnSpLocks/>
            </p:cNvCxnSpPr>
            <p:nvPr/>
          </p:nvCxnSpPr>
          <p:spPr>
            <a:xfrm>
              <a:off x="4174820" y="3131482"/>
              <a:ext cx="0" cy="728016"/>
            </a:xfrm>
            <a:prstGeom prst="line">
              <a:avLst/>
            </a:prstGeom>
            <a:ln w="19050">
              <a:solidFill>
                <a:srgbClr val="DBB84F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2922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58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partial diffuser operator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A65C41-74D0-9946-E146-4779B2D86072}"/>
              </a:ext>
            </a:extLst>
          </p:cNvPr>
          <p:cNvGrpSpPr/>
          <p:nvPr/>
        </p:nvGrpSpPr>
        <p:grpSpPr>
          <a:xfrm>
            <a:off x="1240236" y="1886114"/>
            <a:ext cx="6328671" cy="369332"/>
            <a:chOff x="897336" y="1059366"/>
            <a:chExt cx="6328671" cy="3693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374C81-BADF-B003-F2DF-50FEE35E00A2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5: find even numbers in 2 qubits </a:t>
              </a:r>
              <a:r>
                <a:rPr lang="en-US" altLang="zh-CN" dirty="0" err="1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等腰三角形 14">
              <a:extLst>
                <a:ext uri="{FF2B5EF4-FFF2-40B4-BE49-F238E27FC236}">
                  <a16:creationId xmlns:a16="http://schemas.microsoft.com/office/drawing/2014/main" id="{9BEA4A9C-0343-B845-48D4-440AADF261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96D0385-8169-5180-725F-D30444999BB5}"/>
              </a:ext>
            </a:extLst>
          </p:cNvPr>
          <p:cNvCxnSpPr/>
          <p:nvPr/>
        </p:nvCxnSpPr>
        <p:spPr>
          <a:xfrm flipV="1">
            <a:off x="1331171" y="2564142"/>
            <a:ext cx="0" cy="370840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1B616372-5B14-ECF1-4C85-60279979B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736" y="2462797"/>
            <a:ext cx="2865727" cy="206531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EA6B6C3-9944-13C3-075C-A6D670CDB084}"/>
              </a:ext>
            </a:extLst>
          </p:cNvPr>
          <p:cNvGrpSpPr/>
          <p:nvPr/>
        </p:nvGrpSpPr>
        <p:grpSpPr>
          <a:xfrm>
            <a:off x="1453810" y="2418916"/>
            <a:ext cx="2707280" cy="3949700"/>
            <a:chOff x="1453810" y="1790700"/>
            <a:chExt cx="2707280" cy="394970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60BE4B0-B13A-02D8-0992-70C45CAD2273}"/>
                </a:ext>
              </a:extLst>
            </p:cNvPr>
            <p:cNvGrpSpPr/>
            <p:nvPr/>
          </p:nvGrpSpPr>
          <p:grpSpPr>
            <a:xfrm>
              <a:off x="1453810" y="1790700"/>
              <a:ext cx="2707280" cy="3292960"/>
              <a:chOff x="1453810" y="1790700"/>
              <a:chExt cx="2707280" cy="3292960"/>
            </a:xfrm>
          </p:grpSpPr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90A3632B-88D6-50E3-6161-23D48D67B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7321" y="1790700"/>
                <a:ext cx="1882177" cy="1822498"/>
              </a:xfrm>
              <a:prstGeom prst="rect">
                <a:avLst/>
              </a:prstGeom>
            </p:spPr>
          </p:pic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7D2F28D0-9867-E00F-3DCA-297A036E7840}"/>
                  </a:ext>
                </a:extLst>
              </p:cNvPr>
              <p:cNvSpPr txBox="1"/>
              <p:nvPr/>
            </p:nvSpPr>
            <p:spPr>
              <a:xfrm>
                <a:off x="2857616" y="2930917"/>
                <a:ext cx="45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9B30BF25-F04A-3274-89F3-D78AC29B3188}"/>
                  </a:ext>
                </a:extLst>
              </p:cNvPr>
              <p:cNvGrpSpPr/>
              <p:nvPr/>
            </p:nvGrpSpPr>
            <p:grpSpPr>
              <a:xfrm>
                <a:off x="1453810" y="1954504"/>
                <a:ext cx="452411" cy="976413"/>
                <a:chOff x="1453810" y="1954504"/>
                <a:chExt cx="452411" cy="976413"/>
              </a:xfrm>
            </p:grpSpPr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0C90CE27-338A-869D-5B36-DC6B81FEFC12}"/>
                    </a:ext>
                  </a:extLst>
                </p:cNvPr>
                <p:cNvSpPr txBox="1"/>
                <p:nvPr/>
              </p:nvSpPr>
              <p:spPr>
                <a:xfrm>
                  <a:off x="1453810" y="2561585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A66BF2F8-FD51-1396-5A24-EDF9EF2EED90}"/>
                    </a:ext>
                  </a:extLst>
                </p:cNvPr>
                <p:cNvSpPr txBox="1"/>
                <p:nvPr/>
              </p:nvSpPr>
              <p:spPr>
                <a:xfrm>
                  <a:off x="1453810" y="1954504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EE91F62E-28E9-22C4-0AC5-B72DBB033AA2}"/>
                  </a:ext>
                </a:extLst>
              </p:cNvPr>
              <p:cNvGrpSpPr/>
              <p:nvPr/>
            </p:nvGrpSpPr>
            <p:grpSpPr>
              <a:xfrm>
                <a:off x="2356798" y="1954504"/>
                <a:ext cx="1804292" cy="3129156"/>
                <a:chOff x="1453810" y="1954504"/>
                <a:chExt cx="1804292" cy="3129156"/>
              </a:xfrm>
            </p:grpSpPr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16C983E9-8417-5B93-4F48-7B3118F19C02}"/>
                    </a:ext>
                  </a:extLst>
                </p:cNvPr>
                <p:cNvSpPr txBox="1"/>
                <p:nvPr/>
              </p:nvSpPr>
              <p:spPr>
                <a:xfrm>
                  <a:off x="1453810" y="2561585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EE3E6AB0-3FA1-8767-DE37-6F737DFD4065}"/>
                    </a:ext>
                  </a:extLst>
                </p:cNvPr>
                <p:cNvSpPr txBox="1"/>
                <p:nvPr/>
              </p:nvSpPr>
              <p:spPr>
                <a:xfrm>
                  <a:off x="1453810" y="1954504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B25E965A-7562-C10D-3923-2902EBC88EF6}"/>
                    </a:ext>
                  </a:extLst>
                </p:cNvPr>
                <p:cNvSpPr txBox="1"/>
                <p:nvPr/>
              </p:nvSpPr>
              <p:spPr>
                <a:xfrm>
                  <a:off x="2805691" y="2561585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9FCA3A6-0BE9-EB5E-236F-3ACB8D71269B}"/>
                    </a:ext>
                  </a:extLst>
                </p:cNvPr>
                <p:cNvSpPr txBox="1"/>
                <p:nvPr/>
              </p:nvSpPr>
              <p:spPr>
                <a:xfrm>
                  <a:off x="2805691" y="1954504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7FE48C5A-7B67-CF07-6659-88B3CE2810E0}"/>
                    </a:ext>
                  </a:extLst>
                </p:cNvPr>
                <p:cNvSpPr txBox="1"/>
                <p:nvPr/>
              </p:nvSpPr>
              <p:spPr>
                <a:xfrm>
                  <a:off x="2805691" y="4714328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23EC1B64-B4B7-833A-9377-D5CF2C2978D9}"/>
                    </a:ext>
                  </a:extLst>
                </p:cNvPr>
                <p:cNvSpPr txBox="1"/>
                <p:nvPr/>
              </p:nvSpPr>
              <p:spPr>
                <a:xfrm>
                  <a:off x="2805691" y="4107247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FA87862-B1CF-B2D6-BD84-F5B0484B7BE5}"/>
                </a:ext>
              </a:extLst>
            </p:cNvPr>
            <p:cNvGrpSpPr/>
            <p:nvPr/>
          </p:nvGrpSpPr>
          <p:grpSpPr>
            <a:xfrm>
              <a:off x="1453810" y="3927083"/>
              <a:ext cx="2254869" cy="1813317"/>
              <a:chOff x="1453810" y="3927083"/>
              <a:chExt cx="2254869" cy="1813317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8DA57A91-563D-772A-E505-972B05988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7321" y="3927083"/>
                <a:ext cx="1891358" cy="1813317"/>
              </a:xfrm>
              <a:prstGeom prst="rect">
                <a:avLst/>
              </a:prstGeom>
            </p:spPr>
          </p:pic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F6B48733-F703-4155-CA89-6E45F149804E}"/>
                  </a:ext>
                </a:extLst>
              </p:cNvPr>
              <p:cNvGrpSpPr/>
              <p:nvPr/>
            </p:nvGrpSpPr>
            <p:grpSpPr>
              <a:xfrm>
                <a:off x="1453810" y="4073214"/>
                <a:ext cx="1856217" cy="1379778"/>
                <a:chOff x="1453810" y="4073214"/>
                <a:chExt cx="1856217" cy="1379778"/>
              </a:xfrm>
            </p:grpSpPr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1E562869-D3F4-4B83-C4A1-35E9A3BF1D94}"/>
                    </a:ext>
                  </a:extLst>
                </p:cNvPr>
                <p:cNvGrpSpPr/>
                <p:nvPr/>
              </p:nvGrpSpPr>
              <p:grpSpPr>
                <a:xfrm>
                  <a:off x="1453810" y="4073214"/>
                  <a:ext cx="452411" cy="976413"/>
                  <a:chOff x="1453810" y="1954504"/>
                  <a:chExt cx="452411" cy="976413"/>
                </a:xfrm>
              </p:grpSpPr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94AC3993-924F-0B88-086B-581E720C4C75}"/>
                      </a:ext>
                    </a:extLst>
                  </p:cNvPr>
                  <p:cNvSpPr txBox="1"/>
                  <p:nvPr/>
                </p:nvSpPr>
                <p:spPr>
                  <a:xfrm>
                    <a:off x="1453810" y="2561585"/>
                    <a:ext cx="4524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1</a:t>
                    </a:r>
                    <a:endParaRPr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DDE553CA-FE98-9916-EF14-E12ABADED0C2}"/>
                      </a:ext>
                    </a:extLst>
                  </p:cNvPr>
                  <p:cNvSpPr txBox="1"/>
                  <p:nvPr/>
                </p:nvSpPr>
                <p:spPr>
                  <a:xfrm>
                    <a:off x="1453810" y="1954504"/>
                    <a:ext cx="4524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0</a:t>
                    </a:r>
                    <a:endParaRPr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EEBE9E8D-9655-A1A3-8536-9C8163BE3921}"/>
                    </a:ext>
                  </a:extLst>
                </p:cNvPr>
                <p:cNvGrpSpPr/>
                <p:nvPr/>
              </p:nvGrpSpPr>
              <p:grpSpPr>
                <a:xfrm>
                  <a:off x="2407598" y="4073214"/>
                  <a:ext cx="452411" cy="976413"/>
                  <a:chOff x="1453810" y="1954504"/>
                  <a:chExt cx="452411" cy="976413"/>
                </a:xfrm>
              </p:grpSpPr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C3C97B60-F7C0-A5BC-50DC-811676DF8B60}"/>
                      </a:ext>
                    </a:extLst>
                  </p:cNvPr>
                  <p:cNvSpPr txBox="1"/>
                  <p:nvPr/>
                </p:nvSpPr>
                <p:spPr>
                  <a:xfrm>
                    <a:off x="1453810" y="2561585"/>
                    <a:ext cx="4524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1</a:t>
                    </a:r>
                    <a:endParaRPr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8A74E86F-89AA-1CB3-9E58-4B589405C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453810" y="1954504"/>
                    <a:ext cx="4524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1</a:t>
                    </a:r>
                    <a:endParaRPr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2C9E5FF-0090-52A2-655B-F32A4DD3529F}"/>
                    </a:ext>
                  </a:extLst>
                </p:cNvPr>
                <p:cNvSpPr txBox="1"/>
                <p:nvPr/>
              </p:nvSpPr>
              <p:spPr>
                <a:xfrm>
                  <a:off x="2857616" y="5083660"/>
                  <a:ext cx="4524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76" name="箭头: 右 75">
            <a:extLst>
              <a:ext uri="{FF2B5EF4-FFF2-40B4-BE49-F238E27FC236}">
                <a16:creationId xmlns:a16="http://schemas.microsoft.com/office/drawing/2014/main" id="{2C091ABD-54CA-1712-EC4F-5578F584982C}"/>
              </a:ext>
            </a:extLst>
          </p:cNvPr>
          <p:cNvSpPr/>
          <p:nvPr/>
        </p:nvSpPr>
        <p:spPr>
          <a:xfrm>
            <a:off x="4185647" y="3274243"/>
            <a:ext cx="410659" cy="23919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D1FBA891-C5F3-B027-EB08-C04114DCD0F4}"/>
              </a:ext>
            </a:extLst>
          </p:cNvPr>
          <p:cNvSpPr/>
          <p:nvPr/>
        </p:nvSpPr>
        <p:spPr>
          <a:xfrm rot="19800000">
            <a:off x="4193381" y="4276715"/>
            <a:ext cx="410659" cy="23919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DC5A633-A543-1AA5-D2B2-525DE83C665F}"/>
              </a:ext>
            </a:extLst>
          </p:cNvPr>
          <p:cNvGrpSpPr/>
          <p:nvPr/>
        </p:nvGrpSpPr>
        <p:grpSpPr>
          <a:xfrm>
            <a:off x="4936328" y="4614187"/>
            <a:ext cx="6189168" cy="1750289"/>
            <a:chOff x="4936328" y="4614187"/>
            <a:chExt cx="6189168" cy="1750289"/>
          </a:xfrm>
        </p:grpSpPr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6DCF0D85-1B17-4777-FF87-513E1E263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6328" y="4614187"/>
              <a:ext cx="6189168" cy="1750289"/>
            </a:xfrm>
            <a:prstGeom prst="rect">
              <a:avLst/>
            </a:prstGeom>
          </p:spPr>
        </p:pic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E0BA7BB2-2E8F-27F5-DAE3-2D3F6B41FD79}"/>
                </a:ext>
              </a:extLst>
            </p:cNvPr>
            <p:cNvCxnSpPr>
              <a:cxnSpLocks/>
            </p:cNvCxnSpPr>
            <p:nvPr/>
          </p:nvCxnSpPr>
          <p:spPr>
            <a:xfrm>
              <a:off x="5546432" y="5284727"/>
              <a:ext cx="5409942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E0A80B8C-E1DD-F26C-7938-9A9C61AA934B}"/>
                </a:ext>
              </a:extLst>
            </p:cNvPr>
            <p:cNvCxnSpPr>
              <a:cxnSpLocks/>
            </p:cNvCxnSpPr>
            <p:nvPr/>
          </p:nvCxnSpPr>
          <p:spPr>
            <a:xfrm>
              <a:off x="5546432" y="6103108"/>
              <a:ext cx="5409942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54167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58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partial diffuser operator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A65C41-74D0-9946-E146-4779B2D86072}"/>
              </a:ext>
            </a:extLst>
          </p:cNvPr>
          <p:cNvGrpSpPr/>
          <p:nvPr/>
        </p:nvGrpSpPr>
        <p:grpSpPr>
          <a:xfrm>
            <a:off x="1240236" y="1886114"/>
            <a:ext cx="6328671" cy="369332"/>
            <a:chOff x="897336" y="1059366"/>
            <a:chExt cx="6328671" cy="3693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374C81-BADF-B003-F2DF-50FEE35E00A2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5: find even numbers in 2 qubits </a:t>
              </a:r>
              <a:r>
                <a:rPr lang="en-US" altLang="zh-CN" dirty="0" err="1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等腰三角形 14">
              <a:extLst>
                <a:ext uri="{FF2B5EF4-FFF2-40B4-BE49-F238E27FC236}">
                  <a16:creationId xmlns:a16="http://schemas.microsoft.com/office/drawing/2014/main" id="{9BEA4A9C-0343-B845-48D4-440AADF261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5A7E7BE-353F-ADF0-8F5F-BB0575EB6664}"/>
              </a:ext>
            </a:extLst>
          </p:cNvPr>
          <p:cNvSpPr txBox="1"/>
          <p:nvPr/>
        </p:nvSpPr>
        <p:spPr>
          <a:xfrm>
            <a:off x="6403442" y="5009220"/>
            <a:ext cx="256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4. Partial diffusion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7E60FB-D016-FB1D-A962-F038223EF401}"/>
              </a:ext>
            </a:extLst>
          </p:cNvPr>
          <p:cNvGrpSpPr/>
          <p:nvPr/>
        </p:nvGrpSpPr>
        <p:grpSpPr>
          <a:xfrm>
            <a:off x="6662299" y="5548828"/>
            <a:ext cx="4278751" cy="448730"/>
            <a:chOff x="7036949" y="2707220"/>
            <a:chExt cx="4278751" cy="44873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CE16390-B712-1200-7BCD-E737D4F08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949" y="2711308"/>
              <a:ext cx="4278751" cy="383499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E110D8F-1589-47C1-8A57-107E1AAA4F4A}"/>
                </a:ext>
              </a:extLst>
            </p:cNvPr>
            <p:cNvSpPr/>
            <p:nvPr/>
          </p:nvSpPr>
          <p:spPr>
            <a:xfrm>
              <a:off x="8728528" y="2707220"/>
              <a:ext cx="1577522" cy="448730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0D998CB-3E3C-3425-3D39-B7AF04026DF2}"/>
              </a:ext>
            </a:extLst>
          </p:cNvPr>
          <p:cNvGrpSpPr/>
          <p:nvPr/>
        </p:nvGrpSpPr>
        <p:grpSpPr>
          <a:xfrm>
            <a:off x="1325590" y="4370298"/>
            <a:ext cx="4658752" cy="2063007"/>
            <a:chOff x="898598" y="2070100"/>
            <a:chExt cx="6510264" cy="28829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ABDFE6A-A606-D7CC-9609-0A8FA2242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598" y="2070100"/>
              <a:ext cx="6510264" cy="286385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6058B74-9260-5686-B58F-0C8FABC98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598" y="2089150"/>
              <a:ext cx="6510264" cy="2863850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1482172-70EE-2F0C-4411-B962D55332EA}"/>
                </a:ext>
              </a:extLst>
            </p:cNvPr>
            <p:cNvSpPr/>
            <p:nvPr/>
          </p:nvSpPr>
          <p:spPr>
            <a:xfrm>
              <a:off x="2168978" y="2167612"/>
              <a:ext cx="3590472" cy="2347237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1FECCD34-416D-0AF0-4B9A-D25AAB27B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589" y="2311240"/>
            <a:ext cx="4690353" cy="199988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D9A82B6-65FE-C9C0-D80B-140ECBC8C0DE}"/>
              </a:ext>
            </a:extLst>
          </p:cNvPr>
          <p:cNvSpPr txBox="1"/>
          <p:nvPr/>
        </p:nvSpPr>
        <p:spPr>
          <a:xfrm>
            <a:off x="7146392" y="2756976"/>
            <a:ext cx="306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Diffuser operator for 3-qubits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B5A88C1B-1788-3188-44B2-251FBF230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887" y="3260235"/>
            <a:ext cx="1577523" cy="340640"/>
          </a:xfrm>
          <a:prstGeom prst="rect">
            <a:avLst/>
          </a:prstGeom>
        </p:spPr>
      </p:pic>
      <p:sp>
        <p:nvSpPr>
          <p:cNvPr id="59" name="箭头: 下 58">
            <a:extLst>
              <a:ext uri="{FF2B5EF4-FFF2-40B4-BE49-F238E27FC236}">
                <a16:creationId xmlns:a16="http://schemas.microsoft.com/office/drawing/2014/main" id="{1AD3929C-AD64-5AFF-187E-EB59BEF1946A}"/>
              </a:ext>
            </a:extLst>
          </p:cNvPr>
          <p:cNvSpPr/>
          <p:nvPr/>
        </p:nvSpPr>
        <p:spPr>
          <a:xfrm rot="5400000">
            <a:off x="6395603" y="2858957"/>
            <a:ext cx="291830" cy="4572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3A663B7A-6C5A-1B6D-DA29-6C2081917ACB}"/>
              </a:ext>
            </a:extLst>
          </p:cNvPr>
          <p:cNvCxnSpPr>
            <a:stCxn id="16" idx="0"/>
            <a:endCxn id="58" idx="2"/>
          </p:cNvCxnSpPr>
          <p:nvPr/>
        </p:nvCxnSpPr>
        <p:spPr>
          <a:xfrm flipH="1" flipV="1">
            <a:off x="8607649" y="3600875"/>
            <a:ext cx="534990" cy="194795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4760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58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partial diffuser operator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A65C41-74D0-9946-E146-4779B2D86072}"/>
              </a:ext>
            </a:extLst>
          </p:cNvPr>
          <p:cNvGrpSpPr/>
          <p:nvPr/>
        </p:nvGrpSpPr>
        <p:grpSpPr>
          <a:xfrm>
            <a:off x="1240236" y="1886114"/>
            <a:ext cx="6328671" cy="369332"/>
            <a:chOff x="897336" y="1059366"/>
            <a:chExt cx="6328671" cy="3693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374C81-BADF-B003-F2DF-50FEE35E00A2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 5: find even numbers in 2 qubits </a:t>
              </a:r>
              <a:r>
                <a:rPr lang="en-US" altLang="zh-CN" dirty="0" err="1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等腰三角形 14">
              <a:extLst>
                <a:ext uri="{FF2B5EF4-FFF2-40B4-BE49-F238E27FC236}">
                  <a16:creationId xmlns:a16="http://schemas.microsoft.com/office/drawing/2014/main" id="{9BEA4A9C-0343-B845-48D4-440AADF261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5419C3-8746-362B-A655-DF59ACA0A4A7}"/>
              </a:ext>
            </a:extLst>
          </p:cNvPr>
          <p:cNvGrpSpPr/>
          <p:nvPr/>
        </p:nvGrpSpPr>
        <p:grpSpPr>
          <a:xfrm>
            <a:off x="1240236" y="2360854"/>
            <a:ext cx="5283201" cy="3891381"/>
            <a:chOff x="1439364" y="1841500"/>
            <a:chExt cx="5419463" cy="399174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B156502-67B5-BFEA-7D03-B61872C644ED}"/>
                </a:ext>
              </a:extLst>
            </p:cNvPr>
            <p:cNvGrpSpPr/>
            <p:nvPr/>
          </p:nvGrpSpPr>
          <p:grpSpPr>
            <a:xfrm>
              <a:off x="1439364" y="1841500"/>
              <a:ext cx="5198039" cy="3991745"/>
              <a:chOff x="268325" y="2136004"/>
              <a:chExt cx="6881775" cy="5284741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8F4C3BB6-70A5-A4F9-0491-9209418DB2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01" r="43281"/>
              <a:stretch/>
            </p:blipFill>
            <p:spPr>
              <a:xfrm>
                <a:off x="268325" y="2136004"/>
                <a:ext cx="6646823" cy="2585991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DFEBFA72-6311-92B8-5A70-04B84FA777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719"/>
              <a:stretch/>
            </p:blipFill>
            <p:spPr>
              <a:xfrm>
                <a:off x="1873250" y="4834754"/>
                <a:ext cx="5276850" cy="2585991"/>
              </a:xfrm>
              <a:prstGeom prst="rect">
                <a:avLst/>
              </a:prstGeom>
            </p:spPr>
          </p:pic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F27BC8A-DC4B-5907-B9E4-D5B37506EED1}"/>
                </a:ext>
              </a:extLst>
            </p:cNvPr>
            <p:cNvGrpSpPr/>
            <p:nvPr/>
          </p:nvGrpSpPr>
          <p:grpSpPr>
            <a:xfrm>
              <a:off x="6534976" y="4109402"/>
              <a:ext cx="323851" cy="802005"/>
              <a:chOff x="6007926" y="4109402"/>
              <a:chExt cx="323851" cy="802005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BEA7DB14-57E7-CDAF-0AAE-1CC7E60B40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61" r="2708"/>
              <a:stretch/>
            </p:blipFill>
            <p:spPr>
              <a:xfrm>
                <a:off x="6007926" y="4109402"/>
                <a:ext cx="323851" cy="342542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626BC4C4-C7F5-F599-2CC3-B09C5A74B0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61" r="2708"/>
              <a:stretch/>
            </p:blipFill>
            <p:spPr>
              <a:xfrm>
                <a:off x="6007926" y="4568865"/>
                <a:ext cx="323851" cy="342542"/>
              </a:xfrm>
              <a:prstGeom prst="rect">
                <a:avLst/>
              </a:prstGeom>
            </p:spPr>
          </p:pic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8C4B2FAF-B178-C142-5C93-809C327EEB07}"/>
              </a:ext>
            </a:extLst>
          </p:cNvPr>
          <p:cNvSpPr txBox="1"/>
          <p:nvPr/>
        </p:nvSpPr>
        <p:spPr>
          <a:xfrm>
            <a:off x="7598921" y="5482245"/>
            <a:ext cx="3115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5. Measurement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 measure the first 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qubits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C5D7E43-CB42-D0BB-4EFE-0BDD46F32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872" y="2020936"/>
            <a:ext cx="2812537" cy="3209355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CC4BCEF-50AB-CCFF-8C02-75062234EFAA}"/>
              </a:ext>
            </a:extLst>
          </p:cNvPr>
          <p:cNvCxnSpPr/>
          <p:nvPr/>
        </p:nvCxnSpPr>
        <p:spPr>
          <a:xfrm>
            <a:off x="6953250" y="2360854"/>
            <a:ext cx="0" cy="346710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346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58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partial diffuser operator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DEAFBDC-C557-709F-D81A-682F98D47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57" y="1945958"/>
            <a:ext cx="4578684" cy="7731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690D1F-29D2-AAD7-23C7-3D2D71FA9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257" y="4134106"/>
            <a:ext cx="4278751" cy="3834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2E5F78F-32BA-CF88-09AD-B3BA90B8AE17}"/>
              </a:ext>
            </a:extLst>
          </p:cNvPr>
          <p:cNvSpPr txBox="1"/>
          <p:nvPr/>
        </p:nvSpPr>
        <p:spPr>
          <a:xfrm>
            <a:off x="1535139" y="2147847"/>
            <a:ext cx="163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 Oracle: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DB9DC0D-81C2-06AC-7040-B093BB2928D1}"/>
              </a:ext>
            </a:extLst>
          </p:cNvPr>
          <p:cNvGrpSpPr/>
          <p:nvPr/>
        </p:nvGrpSpPr>
        <p:grpSpPr>
          <a:xfrm>
            <a:off x="2834040" y="2872589"/>
            <a:ext cx="6055960" cy="1030514"/>
            <a:chOff x="2199040" y="2167483"/>
            <a:chExt cx="6055960" cy="103051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3CF081D-C8DE-8252-106A-100A8AF51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300" y="2257665"/>
              <a:ext cx="5092700" cy="940332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C3A0451-32E7-930A-3D31-1A8A4D3AF408}"/>
                </a:ext>
              </a:extLst>
            </p:cNvPr>
            <p:cNvGrpSpPr/>
            <p:nvPr/>
          </p:nvGrpSpPr>
          <p:grpSpPr>
            <a:xfrm>
              <a:off x="2199040" y="2167483"/>
              <a:ext cx="1036611" cy="699913"/>
              <a:chOff x="2199040" y="2167483"/>
              <a:chExt cx="1036611" cy="699913"/>
            </a:xfrm>
          </p:grpSpPr>
          <p:sp>
            <p:nvSpPr>
              <p:cNvPr id="19" name="箭头: 下 18">
                <a:extLst>
                  <a:ext uri="{FF2B5EF4-FFF2-40B4-BE49-F238E27FC236}">
                    <a16:creationId xmlns:a16="http://schemas.microsoft.com/office/drawing/2014/main" id="{2C569EE6-6171-FECD-2040-74717565965F}"/>
                  </a:ext>
                </a:extLst>
              </p:cNvPr>
              <p:cNvSpPr/>
              <p:nvPr/>
            </p:nvSpPr>
            <p:spPr>
              <a:xfrm rot="16200000">
                <a:off x="2571431" y="2492881"/>
                <a:ext cx="291830" cy="457200"/>
              </a:xfrm>
              <a:prstGeom prst="downArrow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D988D0F-4045-F1CA-B14E-6B3DFE655E0C}"/>
                  </a:ext>
                </a:extLst>
              </p:cNvPr>
              <p:cNvSpPr txBox="1"/>
              <p:nvPr/>
            </p:nvSpPr>
            <p:spPr>
              <a:xfrm>
                <a:off x="2199040" y="2167483"/>
                <a:ext cx="103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rewrite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37B1F598-AE40-2C22-E3A3-D4C1162F58A5}"/>
              </a:ext>
            </a:extLst>
          </p:cNvPr>
          <p:cNvSpPr/>
          <p:nvPr/>
        </p:nvSpPr>
        <p:spPr>
          <a:xfrm>
            <a:off x="7427772" y="4274849"/>
            <a:ext cx="180521" cy="1805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023411A2-B73B-6516-BBF7-D46E6F66361D}"/>
              </a:ext>
            </a:extLst>
          </p:cNvPr>
          <p:cNvCxnSpPr>
            <a:cxnSpLocks/>
            <a:stCxn id="21" idx="6"/>
            <a:endCxn id="17" idx="3"/>
          </p:cNvCxnSpPr>
          <p:nvPr/>
        </p:nvCxnSpPr>
        <p:spPr>
          <a:xfrm flipV="1">
            <a:off x="7608293" y="3432937"/>
            <a:ext cx="1281707" cy="932173"/>
          </a:xfrm>
          <a:prstGeom prst="bentConnector3">
            <a:avLst>
              <a:gd name="adj1" fmla="val 117836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FDFE808-1291-EFE6-5903-B2DEBB791AE4}"/>
              </a:ext>
            </a:extLst>
          </p:cNvPr>
          <p:cNvSpPr txBox="1"/>
          <p:nvPr/>
        </p:nvSpPr>
        <p:spPr>
          <a:xfrm>
            <a:off x="9334954" y="3714357"/>
            <a:ext cx="103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95EA6B1-9ADB-8C10-6527-AC3C16BE2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28" y="5267946"/>
            <a:ext cx="4875375" cy="451169"/>
          </a:xfrm>
          <a:prstGeom prst="rect">
            <a:avLst/>
          </a:prstGeom>
        </p:spPr>
      </p:pic>
      <p:sp>
        <p:nvSpPr>
          <p:cNvPr id="30" name="箭头: 下 29">
            <a:extLst>
              <a:ext uri="{FF2B5EF4-FFF2-40B4-BE49-F238E27FC236}">
                <a16:creationId xmlns:a16="http://schemas.microsoft.com/office/drawing/2014/main" id="{87C54DF3-2D78-EF5F-8FF7-8DE9960495BE}"/>
              </a:ext>
            </a:extLst>
          </p:cNvPr>
          <p:cNvSpPr/>
          <p:nvPr/>
        </p:nvSpPr>
        <p:spPr>
          <a:xfrm rot="16200000">
            <a:off x="3953336" y="5273450"/>
            <a:ext cx="291830" cy="4572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8F92B2A-8FF9-CB26-DAB8-07374EE00EFD}"/>
              </a:ext>
            </a:extLst>
          </p:cNvPr>
          <p:cNvSpPr txBox="1"/>
          <p:nvPr/>
        </p:nvSpPr>
        <p:spPr>
          <a:xfrm>
            <a:off x="1535139" y="5170364"/>
            <a:ext cx="163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Youne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Operator: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26DF2FC-3C17-BD0F-45ED-530343FF9015}"/>
              </a:ext>
            </a:extLst>
          </p:cNvPr>
          <p:cNvCxnSpPr>
            <a:cxnSpLocks/>
          </p:cNvCxnSpPr>
          <p:nvPr/>
        </p:nvCxnSpPr>
        <p:spPr>
          <a:xfrm>
            <a:off x="6435725" y="5733725"/>
            <a:ext cx="202247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465CA1E7-3CE6-CF61-2781-60FD11479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979" y="5748336"/>
            <a:ext cx="553585" cy="510261"/>
          </a:xfrm>
          <a:prstGeom prst="rect">
            <a:avLst/>
          </a:pr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8B501FB-0A51-CD0B-22E0-FDD09A550C8C}"/>
              </a:ext>
            </a:extLst>
          </p:cNvPr>
          <p:cNvCxnSpPr>
            <a:cxnSpLocks/>
          </p:cNvCxnSpPr>
          <p:nvPr/>
        </p:nvCxnSpPr>
        <p:spPr>
          <a:xfrm>
            <a:off x="1685925" y="4950821"/>
            <a:ext cx="8455025" cy="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4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87186A3-341C-D5A7-A582-385F5606F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328" y="1191684"/>
            <a:ext cx="4875375" cy="451169"/>
          </a:xfrm>
          <a:prstGeom prst="rect">
            <a:avLst/>
          </a:prstGeom>
        </p:spPr>
      </p:pic>
      <p:sp>
        <p:nvSpPr>
          <p:cNvPr id="27" name="箭头: 下 26">
            <a:extLst>
              <a:ext uri="{FF2B5EF4-FFF2-40B4-BE49-F238E27FC236}">
                <a16:creationId xmlns:a16="http://schemas.microsoft.com/office/drawing/2014/main" id="{8BA65098-5C6A-8D3C-8938-322B5B4823D3}"/>
              </a:ext>
            </a:extLst>
          </p:cNvPr>
          <p:cNvSpPr/>
          <p:nvPr/>
        </p:nvSpPr>
        <p:spPr>
          <a:xfrm rot="16200000">
            <a:off x="3318336" y="1197188"/>
            <a:ext cx="291830" cy="4572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008960B-3413-B40D-4A0A-3621F09C742C}"/>
              </a:ext>
            </a:extLst>
          </p:cNvPr>
          <p:cNvSpPr txBox="1"/>
          <p:nvPr/>
        </p:nvSpPr>
        <p:spPr>
          <a:xfrm>
            <a:off x="900139" y="1246502"/>
            <a:ext cx="163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Youne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Operator: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FD8D817-E3D0-50CE-ECEE-4F287EA8D96F}"/>
              </a:ext>
            </a:extLst>
          </p:cNvPr>
          <p:cNvCxnSpPr>
            <a:cxnSpLocks/>
          </p:cNvCxnSpPr>
          <p:nvPr/>
        </p:nvCxnSpPr>
        <p:spPr>
          <a:xfrm>
            <a:off x="5800725" y="1657463"/>
            <a:ext cx="202247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0BF575C6-F060-184E-7257-9DDF4713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79" y="1672074"/>
            <a:ext cx="553585" cy="51026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0DA8740-BF87-58BE-52B5-E6DDBD0900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48"/>
          <a:stretch/>
        </p:blipFill>
        <p:spPr>
          <a:xfrm>
            <a:off x="3235651" y="2021332"/>
            <a:ext cx="6399654" cy="2277618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101192F6-49FC-A612-E428-4548C23557CA}"/>
              </a:ext>
            </a:extLst>
          </p:cNvPr>
          <p:cNvSpPr/>
          <p:nvPr/>
        </p:nvSpPr>
        <p:spPr>
          <a:xfrm>
            <a:off x="4182382" y="2478763"/>
            <a:ext cx="4110718" cy="841380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5DB7A663-6779-34D2-13D4-935605C6155A}"/>
              </a:ext>
            </a:extLst>
          </p:cNvPr>
          <p:cNvSpPr/>
          <p:nvPr/>
        </p:nvSpPr>
        <p:spPr>
          <a:xfrm>
            <a:off x="7920693" y="3971476"/>
            <a:ext cx="266112" cy="229407"/>
          </a:xfrm>
          <a:prstGeom prst="triangl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9D3E252-E6A2-BB5C-31EA-4DE6DF7366E5}"/>
              </a:ext>
            </a:extLst>
          </p:cNvPr>
          <p:cNvGrpSpPr/>
          <p:nvPr/>
        </p:nvGrpSpPr>
        <p:grpSpPr>
          <a:xfrm>
            <a:off x="3016250" y="4459953"/>
            <a:ext cx="6686550" cy="1911814"/>
            <a:chOff x="3016250" y="4459953"/>
            <a:chExt cx="6686550" cy="1911814"/>
          </a:xfrm>
        </p:grpSpPr>
        <p:sp>
          <p:nvSpPr>
            <p:cNvPr id="49" name="圆角矩形 33">
              <a:extLst>
                <a:ext uri="{FF2B5EF4-FFF2-40B4-BE49-F238E27FC236}">
                  <a16:creationId xmlns:a16="http://schemas.microsoft.com/office/drawing/2014/main" id="{903C9DD5-BE0C-07E2-7D4D-B66A10DF3D6C}"/>
                </a:ext>
              </a:extLst>
            </p:cNvPr>
            <p:cNvSpPr/>
            <p:nvPr/>
          </p:nvSpPr>
          <p:spPr>
            <a:xfrm>
              <a:off x="3016250" y="4464050"/>
              <a:ext cx="6686550" cy="1907717"/>
            </a:xfrm>
            <a:prstGeom prst="roundRect">
              <a:avLst>
                <a:gd name="adj" fmla="val 11847"/>
              </a:avLst>
            </a:prstGeom>
            <a:solidFill>
              <a:srgbClr val="F7F7F7"/>
            </a:solidFill>
            <a:ln w="9525" cap="flat">
              <a:solidFill>
                <a:schemeClr val="bg1">
                  <a:lumMod val="75000"/>
                </a:schemeClr>
              </a:solidFill>
              <a:custDash>
                <a:ds d="380000" sp="120000"/>
              </a:custDash>
              <a:bevel/>
            </a:ln>
          </p:spPr>
          <p:txBody>
            <a:bodyPr wrap="square" lIns="0" tIns="0" rIns="0" bIns="0" rtlCol="0" anchor="ctr"/>
            <a:lstStyle/>
            <a:p>
              <a:pPr defTabSz="457063">
                <a:defRPr/>
              </a:pPr>
              <a:endParaRPr sz="910" dirty="0">
                <a:solidFill>
                  <a:srgbClr val="3E3938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FEE3D61-EF4E-F7F4-68F6-47FBC2FD7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806"/>
            <a:stretch/>
          </p:blipFill>
          <p:spPr>
            <a:xfrm>
              <a:off x="3235651" y="4459953"/>
              <a:ext cx="6399654" cy="1907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927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33">
            <a:extLst>
              <a:ext uri="{FF2B5EF4-FFF2-40B4-BE49-F238E27FC236}">
                <a16:creationId xmlns:a16="http://schemas.microsoft.com/office/drawing/2014/main" id="{84C24DB8-C306-2DE8-2355-0DDBD8E0B8CB}"/>
              </a:ext>
            </a:extLst>
          </p:cNvPr>
          <p:cNvSpPr/>
          <p:nvPr/>
        </p:nvSpPr>
        <p:spPr>
          <a:xfrm>
            <a:off x="2123093" y="4097826"/>
            <a:ext cx="7973407" cy="2123816"/>
          </a:xfrm>
          <a:prstGeom prst="roundRect">
            <a:avLst>
              <a:gd name="adj" fmla="val 11847"/>
            </a:avLst>
          </a:prstGeom>
          <a:solidFill>
            <a:srgbClr val="F7F7F7"/>
          </a:solidFill>
          <a:ln w="9525" cap="flat">
            <a:solidFill>
              <a:schemeClr val="bg1">
                <a:lumMod val="75000"/>
              </a:schemeClr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lstStyle/>
          <a:p>
            <a:pPr defTabSz="457063">
              <a:defRPr/>
            </a:pPr>
            <a:endParaRPr sz="910" dirty="0">
              <a:solidFill>
                <a:srgbClr val="3E393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58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partial diffuser operator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EBB173-9FFC-40C4-EEDE-980D7A52F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76"/>
          <a:stretch/>
        </p:blipFill>
        <p:spPr>
          <a:xfrm>
            <a:off x="2295850" y="2116345"/>
            <a:ext cx="5794049" cy="17170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648E70-F6B7-3F7E-1281-B570A4151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75" y="5326857"/>
            <a:ext cx="4375150" cy="7517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8EF74F-E3DC-A0D3-B30B-75A133EAE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01" y="4199636"/>
            <a:ext cx="7405704" cy="8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858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A65C41-74D0-9946-E146-4779B2D86072}"/>
              </a:ext>
            </a:extLst>
          </p:cNvPr>
          <p:cNvGrpSpPr/>
          <p:nvPr/>
        </p:nvGrpSpPr>
        <p:grpSpPr>
          <a:xfrm>
            <a:off x="1240236" y="1083199"/>
            <a:ext cx="6328671" cy="369332"/>
            <a:chOff x="897336" y="1059366"/>
            <a:chExt cx="6328671" cy="3693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374C81-BADF-B003-F2DF-50FEE35E00A2}"/>
                </a:ext>
              </a:extLst>
            </p:cNvPr>
            <p:cNvSpPr txBox="1"/>
            <p:nvPr/>
          </p:nvSpPr>
          <p:spPr>
            <a:xfrm>
              <a:off x="1130007" y="10593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等腰三角形 14">
              <a:extLst>
                <a:ext uri="{FF2B5EF4-FFF2-40B4-BE49-F238E27FC236}">
                  <a16:creationId xmlns:a16="http://schemas.microsoft.com/office/drawing/2014/main" id="{9BEA4A9C-0343-B845-48D4-440AADF261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58458" y="1125399"/>
              <a:ext cx="310427" cy="232671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51DE84FC-5B64-4B0F-714D-CE5CD521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57" y="1367611"/>
            <a:ext cx="6724943" cy="118285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EE3B252-4336-C6FE-A203-FBD1DEAA8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456" y="2708038"/>
            <a:ext cx="3888951" cy="3540361"/>
          </a:xfrm>
          <a:prstGeom prst="rect">
            <a:avLst/>
          </a:prstGeom>
        </p:spPr>
      </p:pic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F6C25EC-7C09-DC53-0CDE-7A3F306FB533}"/>
              </a:ext>
            </a:extLst>
          </p:cNvPr>
          <p:cNvCxnSpPr>
            <a:cxnSpLocks/>
          </p:cNvCxnSpPr>
          <p:nvPr/>
        </p:nvCxnSpPr>
        <p:spPr>
          <a:xfrm flipV="1">
            <a:off x="5892800" y="2643116"/>
            <a:ext cx="0" cy="374498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FA36A90C-44E5-D6C4-6635-94541CEA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99" y="2834879"/>
            <a:ext cx="4932407" cy="254665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CEFDDF4-BF29-4EA5-2673-667AF158E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978" y="1019831"/>
            <a:ext cx="553585" cy="5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4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4B76DB-151E-1B79-6FD7-62C2BD33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55" y="2069089"/>
            <a:ext cx="4556593" cy="30511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3E762B-C950-5023-E0E0-A443797F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899" y="2282724"/>
            <a:ext cx="2597151" cy="24375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79573C-E554-5128-3DD2-A285F463F49D}"/>
              </a:ext>
            </a:extLst>
          </p:cNvPr>
          <p:cNvSpPr txBox="1"/>
          <p:nvPr/>
        </p:nvSpPr>
        <p:spPr>
          <a:xfrm>
            <a:off x="2074591" y="4903974"/>
            <a:ext cx="168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Create superposition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5F9601-02BC-F81A-6EC1-AB62D9CFC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58" y="5285589"/>
            <a:ext cx="3053885" cy="58853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FD6A05-EAAA-C87F-BD46-342B6D2041F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4E8C1129-F2AE-DF23-9B05-587620D236D5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18" name="矩形 12">
                <a:extLst>
                  <a:ext uri="{FF2B5EF4-FFF2-40B4-BE49-F238E27FC236}">
                    <a16:creationId xmlns:a16="http://schemas.microsoft.com/office/drawing/2014/main" id="{40FA3C2B-162B-26FC-91C9-2B702C51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 13">
                <a:extLst>
                  <a:ext uri="{FF2B5EF4-FFF2-40B4-BE49-F238E27FC236}">
                    <a16:creationId xmlns:a16="http://schemas.microsoft.com/office/drawing/2014/main" id="{8F44A7B3-B53B-B772-4B95-6D009657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等腰三角形 14">
                <a:extLst>
                  <a:ext uri="{FF2B5EF4-FFF2-40B4-BE49-F238E27FC236}">
                    <a16:creationId xmlns:a16="http://schemas.microsoft.com/office/drawing/2014/main" id="{B2F563E0-6DBE-9D8D-7863-2F2D35710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3EDC80-87BD-DC75-7781-63CAAC145382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9392FC-503C-6E29-17E5-A28AA9BDD3BC}"/>
              </a:ext>
            </a:extLst>
          </p:cNvPr>
          <p:cNvCxnSpPr/>
          <p:nvPr/>
        </p:nvCxnSpPr>
        <p:spPr>
          <a:xfrm>
            <a:off x="5022850" y="2197100"/>
            <a:ext cx="0" cy="3467100"/>
          </a:xfrm>
          <a:prstGeom prst="line">
            <a:avLst/>
          </a:prstGeom>
          <a:ln w="19050">
            <a:solidFill>
              <a:srgbClr val="DBB8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09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5358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 partial diffuser operator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1DB7ED-7A50-B0E4-49E1-88AED9188919}"/>
              </a:ext>
            </a:extLst>
          </p:cNvPr>
          <p:cNvGrpSpPr/>
          <p:nvPr/>
        </p:nvGrpSpPr>
        <p:grpSpPr>
          <a:xfrm>
            <a:off x="1472907" y="1931610"/>
            <a:ext cx="9154507" cy="2123816"/>
            <a:chOff x="2123093" y="2478739"/>
            <a:chExt cx="9154507" cy="2123816"/>
          </a:xfrm>
        </p:grpSpPr>
        <p:sp>
          <p:nvSpPr>
            <p:cNvPr id="6" name="圆角矩形 33">
              <a:extLst>
                <a:ext uri="{FF2B5EF4-FFF2-40B4-BE49-F238E27FC236}">
                  <a16:creationId xmlns:a16="http://schemas.microsoft.com/office/drawing/2014/main" id="{84C24DB8-C306-2DE8-2355-0DDBD8E0B8CB}"/>
                </a:ext>
              </a:extLst>
            </p:cNvPr>
            <p:cNvSpPr/>
            <p:nvPr/>
          </p:nvSpPr>
          <p:spPr>
            <a:xfrm>
              <a:off x="2123093" y="2478739"/>
              <a:ext cx="9154507" cy="2123816"/>
            </a:xfrm>
            <a:prstGeom prst="roundRect">
              <a:avLst>
                <a:gd name="adj" fmla="val 11847"/>
              </a:avLst>
            </a:prstGeom>
            <a:solidFill>
              <a:srgbClr val="F7F7F7"/>
            </a:solidFill>
            <a:ln w="9525" cap="flat">
              <a:solidFill>
                <a:schemeClr val="bg1">
                  <a:lumMod val="75000"/>
                </a:schemeClr>
              </a:solidFill>
              <a:custDash>
                <a:ds d="380000" sp="120000"/>
              </a:custDash>
              <a:bevel/>
            </a:ln>
          </p:spPr>
          <p:txBody>
            <a:bodyPr wrap="square" lIns="0" tIns="0" rIns="0" bIns="0" rtlCol="0" anchor="ctr"/>
            <a:lstStyle/>
            <a:p>
              <a:pPr defTabSz="457063">
                <a:defRPr/>
              </a:pPr>
              <a:endParaRPr sz="910" dirty="0">
                <a:solidFill>
                  <a:srgbClr val="3E3938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109CE81-5ACB-F131-27B4-1D3A181E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2662706"/>
              <a:ext cx="8591212" cy="1781366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CCC2E27-5CAA-1DC0-59C9-69763606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07" y="4300025"/>
            <a:ext cx="4202032" cy="6863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5246A7-0CE2-D119-03D4-9AC68B9B2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52" y="4945923"/>
            <a:ext cx="4808048" cy="813859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ED54BB41-5575-FE91-4E32-990C73DDD444}"/>
              </a:ext>
            </a:extLst>
          </p:cNvPr>
          <p:cNvSpPr/>
          <p:nvPr/>
        </p:nvSpPr>
        <p:spPr>
          <a:xfrm rot="16200000">
            <a:off x="4711076" y="5132425"/>
            <a:ext cx="291830" cy="457200"/>
          </a:xfrm>
          <a:prstGeom prst="downArrow">
            <a:avLst>
              <a:gd name="adj1" fmla="val 50000"/>
              <a:gd name="adj2" fmla="val 565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42B958-69A5-E7E3-4DEE-3C50EF7968EC}"/>
              </a:ext>
            </a:extLst>
          </p:cNvPr>
          <p:cNvSpPr txBox="1"/>
          <p:nvPr/>
        </p:nvSpPr>
        <p:spPr>
          <a:xfrm>
            <a:off x="2053453" y="5143576"/>
            <a:ext cx="278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After one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Youne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Iteration: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73F54E-27F6-5A5C-7748-9576E488D749}"/>
              </a:ext>
            </a:extLst>
          </p:cNvPr>
          <p:cNvGrpSpPr/>
          <p:nvPr/>
        </p:nvGrpSpPr>
        <p:grpSpPr>
          <a:xfrm>
            <a:off x="7376219" y="5842577"/>
            <a:ext cx="3134135" cy="487134"/>
            <a:chOff x="7116967" y="5386312"/>
            <a:chExt cx="3134135" cy="48713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AFACD00-953A-A4A2-A427-FAB67D371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10763" y="5386312"/>
              <a:ext cx="2540339" cy="487134"/>
            </a:xfrm>
            <a:prstGeom prst="rect">
              <a:avLst/>
            </a:prstGeom>
          </p:spPr>
        </p:pic>
        <p:sp>
          <p:nvSpPr>
            <p:cNvPr id="19" name="箭头: 下 18">
              <a:extLst>
                <a:ext uri="{FF2B5EF4-FFF2-40B4-BE49-F238E27FC236}">
                  <a16:creationId xmlns:a16="http://schemas.microsoft.com/office/drawing/2014/main" id="{CF4E363A-A1DF-EA30-94F7-106A5049DB7C}"/>
                </a:ext>
              </a:extLst>
            </p:cNvPr>
            <p:cNvSpPr/>
            <p:nvPr/>
          </p:nvSpPr>
          <p:spPr>
            <a:xfrm rot="16200000">
              <a:off x="7199652" y="5408044"/>
              <a:ext cx="291830" cy="457200"/>
            </a:xfrm>
            <a:prstGeom prst="downArrow">
              <a:avLst>
                <a:gd name="adj1" fmla="val 50000"/>
                <a:gd name="adj2" fmla="val 56528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7032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506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Improved Grover’s algorithm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8"/>
            <a:ext cx="3441396" cy="652775"/>
            <a:chOff x="609083" y="1514468"/>
            <a:chExt cx="3441396" cy="65277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8"/>
              <a:ext cx="3441396" cy="652775"/>
              <a:chOff x="899645" y="-1"/>
              <a:chExt cx="2437462" cy="489003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6" y="-1"/>
                <a:ext cx="2437461" cy="489003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57142" y="172492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0023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Grover’s algorithm: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partial diffuser operator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844AC75-86E4-4165-E2F7-C9AC7F1E1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107" y="1001818"/>
            <a:ext cx="6707138" cy="52275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D03B43-E306-0679-2B56-FD76D10BC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49" y="2529366"/>
            <a:ext cx="2067489" cy="8692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C97857-ADD5-A356-DC44-2248C8B9AC45}"/>
              </a:ext>
            </a:extLst>
          </p:cNvPr>
          <p:cNvSpPr txBox="1"/>
          <p:nvPr/>
        </p:nvSpPr>
        <p:spPr>
          <a:xfrm>
            <a:off x="7731560" y="6229350"/>
            <a:ext cx="229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N=512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215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013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Application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171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Grover’s Algorithm: application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5499370-982E-C513-1FB9-69278F9A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325" y="1731844"/>
            <a:ext cx="6782994" cy="22244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B57149-6784-600A-68B2-4EC43144D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997" y="3368583"/>
            <a:ext cx="1339756" cy="2833507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450198F7-4DA5-327A-A0A0-C6C4A3424E94}"/>
              </a:ext>
            </a:extLst>
          </p:cNvPr>
          <p:cNvGrpSpPr/>
          <p:nvPr/>
        </p:nvGrpSpPr>
        <p:grpSpPr>
          <a:xfrm>
            <a:off x="1794989" y="4033819"/>
            <a:ext cx="6421243" cy="2375925"/>
            <a:chOff x="1794989" y="4386543"/>
            <a:chExt cx="6421243" cy="237592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0F494F2-6422-3B86-557C-2F0869D5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9906" y="4386543"/>
              <a:ext cx="5766326" cy="168353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E4970A8-9B34-A72B-E763-C97B0F91CDD3}"/>
                </a:ext>
              </a:extLst>
            </p:cNvPr>
            <p:cNvSpPr/>
            <p:nvPr/>
          </p:nvSpPr>
          <p:spPr>
            <a:xfrm>
              <a:off x="2841410" y="4490405"/>
              <a:ext cx="567872" cy="1166137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EC9F9CD-A454-54FE-60DF-E4E6BA6E7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989" y="6173938"/>
              <a:ext cx="3053885" cy="58853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D9A03F2-234C-B620-9591-91C45CE9BFA4}"/>
                </a:ext>
              </a:extLst>
            </p:cNvPr>
            <p:cNvSpPr/>
            <p:nvPr/>
          </p:nvSpPr>
          <p:spPr>
            <a:xfrm>
              <a:off x="4270613" y="6263194"/>
              <a:ext cx="634281" cy="377599"/>
            </a:xfrm>
            <a:prstGeom prst="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AFB6708-9C19-D32A-85D5-6A82C3508A71}"/>
                </a:ext>
              </a:extLst>
            </p:cNvPr>
            <p:cNvSpPr/>
            <p:nvPr/>
          </p:nvSpPr>
          <p:spPr>
            <a:xfrm>
              <a:off x="3972522" y="4493806"/>
              <a:ext cx="634281" cy="1162736"/>
            </a:xfrm>
            <a:prstGeom prst="rect">
              <a:avLst/>
            </a:prstGeom>
            <a:noFill/>
            <a:ln w="19050"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箭头: 下 20">
            <a:extLst>
              <a:ext uri="{FF2B5EF4-FFF2-40B4-BE49-F238E27FC236}">
                <a16:creationId xmlns:a16="http://schemas.microsoft.com/office/drawing/2014/main" id="{FF1AD1C0-44F3-2FEB-EB48-89C84A599FB9}"/>
              </a:ext>
            </a:extLst>
          </p:cNvPr>
          <p:cNvSpPr/>
          <p:nvPr/>
        </p:nvSpPr>
        <p:spPr>
          <a:xfrm rot="16200000">
            <a:off x="8759504" y="4847266"/>
            <a:ext cx="291830" cy="4572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8359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013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Application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565712"/>
            <a:ext cx="3315838" cy="489412"/>
            <a:chOff x="609083" y="1520912"/>
            <a:chExt cx="3315838" cy="489412"/>
          </a:xfrm>
        </p:grpSpPr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EF5A837F-0A4E-CBE4-98F0-8E47A851E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083" y="1548659"/>
              <a:ext cx="328130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171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Grover’s Algorithm: application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3C8FE6-D54F-D867-EE67-D938C85E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115603"/>
            <a:ext cx="7689850" cy="224969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8538B6-2A10-CC0C-63B2-5DE1619334CB}"/>
              </a:ext>
            </a:extLst>
          </p:cNvPr>
          <p:cNvSpPr/>
          <p:nvPr/>
        </p:nvSpPr>
        <p:spPr>
          <a:xfrm>
            <a:off x="4616451" y="1181494"/>
            <a:ext cx="844550" cy="378737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E569A1-B7FC-2704-EB2E-0A23917ACF77}"/>
              </a:ext>
            </a:extLst>
          </p:cNvPr>
          <p:cNvSpPr/>
          <p:nvPr/>
        </p:nvSpPr>
        <p:spPr>
          <a:xfrm>
            <a:off x="4531633" y="2133994"/>
            <a:ext cx="1316718" cy="378737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BF3963-6669-B9BF-F87C-8509B5B97ADF}"/>
              </a:ext>
            </a:extLst>
          </p:cNvPr>
          <p:cNvGrpSpPr/>
          <p:nvPr/>
        </p:nvGrpSpPr>
        <p:grpSpPr>
          <a:xfrm>
            <a:off x="4298951" y="3573488"/>
            <a:ext cx="5403850" cy="2509418"/>
            <a:chOff x="2749550" y="3162093"/>
            <a:chExt cx="6601803" cy="306572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0C8738C-BF47-68ED-380F-603023C2A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9550" y="3162093"/>
              <a:ext cx="3949701" cy="153599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4D1FD3E-D74B-E5A3-68D7-1403F81AA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2249" y="4698088"/>
              <a:ext cx="6589104" cy="1529725"/>
            </a:xfrm>
            <a:prstGeom prst="rect">
              <a:avLst/>
            </a:prstGeom>
          </p:spPr>
        </p:pic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06C1F984-2285-BD4C-8697-07495612C0CE}"/>
              </a:ext>
            </a:extLst>
          </p:cNvPr>
          <p:cNvSpPr/>
          <p:nvPr/>
        </p:nvSpPr>
        <p:spPr>
          <a:xfrm>
            <a:off x="4441372" y="2043733"/>
            <a:ext cx="180521" cy="180521"/>
          </a:xfrm>
          <a:prstGeom prst="ellipse">
            <a:avLst/>
          </a:prstGeom>
          <a:solidFill>
            <a:srgbClr val="FF6464"/>
          </a:solidFill>
          <a:ln>
            <a:solidFill>
              <a:srgbClr val="FF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FCE0A7C9-21CC-72E4-471C-5E83C9C6601E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10800000" flipV="1">
            <a:off x="4113470" y="2133994"/>
            <a:ext cx="327902" cy="2816092"/>
          </a:xfrm>
          <a:prstGeom prst="bentConnector3">
            <a:avLst>
              <a:gd name="adj1" fmla="val 169716"/>
            </a:avLst>
          </a:prstGeom>
          <a:ln w="19050">
            <a:solidFill>
              <a:srgbClr val="FF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BCB485C-FE57-8327-3226-71BD35308729}"/>
              </a:ext>
            </a:extLst>
          </p:cNvPr>
          <p:cNvSpPr/>
          <p:nvPr/>
        </p:nvSpPr>
        <p:spPr>
          <a:xfrm>
            <a:off x="4113470" y="3531122"/>
            <a:ext cx="7075230" cy="283792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8B46C7-2B53-ED41-BDFF-C7169DB1F6DC}"/>
              </a:ext>
            </a:extLst>
          </p:cNvPr>
          <p:cNvSpPr txBox="1"/>
          <p:nvPr/>
        </p:nvSpPr>
        <p:spPr>
          <a:xfrm>
            <a:off x="4354539" y="5958124"/>
            <a:ext cx="105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2E2B6496-FE60-6ADA-2681-577E1EBAAB02}"/>
              </a:ext>
            </a:extLst>
          </p:cNvPr>
          <p:cNvSpPr/>
          <p:nvPr/>
        </p:nvSpPr>
        <p:spPr>
          <a:xfrm rot="16200000">
            <a:off x="9981362" y="5283065"/>
            <a:ext cx="291830" cy="4572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CDDEAAD-D8D0-8D71-68C0-19FBC41DAEDD}"/>
              </a:ext>
            </a:extLst>
          </p:cNvPr>
          <p:cNvSpPr txBox="1"/>
          <p:nvPr/>
        </p:nvSpPr>
        <p:spPr>
          <a:xfrm>
            <a:off x="10406677" y="5314950"/>
            <a:ext cx="54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SAT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图形 24" descr="放大镜 纯色填充">
            <a:extLst>
              <a:ext uri="{FF2B5EF4-FFF2-40B4-BE49-F238E27FC236}">
                <a16:creationId xmlns:a16="http://schemas.microsoft.com/office/drawing/2014/main" id="{E782BA5E-1B53-BB38-615B-50615D6E1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8210" y="1855418"/>
            <a:ext cx="497567" cy="4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38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013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Application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565712"/>
            <a:ext cx="3315838" cy="489412"/>
            <a:chOff x="609083" y="1520912"/>
            <a:chExt cx="3315838" cy="489412"/>
          </a:xfrm>
        </p:grpSpPr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EF5A837F-0A4E-CBE4-98F0-8E47A851E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083" y="1548659"/>
              <a:ext cx="328130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3171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Grover’s Algorithm: application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8F14013-B5D1-FDF1-CAF6-55A480BAB8F2}"/>
              </a:ext>
            </a:extLst>
          </p:cNvPr>
          <p:cNvGrpSpPr/>
          <p:nvPr/>
        </p:nvGrpSpPr>
        <p:grpSpPr>
          <a:xfrm>
            <a:off x="806754" y="1356069"/>
            <a:ext cx="5041595" cy="495855"/>
            <a:chOff x="609083" y="1514469"/>
            <a:chExt cx="5041595" cy="495855"/>
          </a:xfrm>
        </p:grpSpPr>
        <p:grpSp>
          <p:nvGrpSpPr>
            <p:cNvPr id="3" name="Group 10">
              <a:extLst>
                <a:ext uri="{FF2B5EF4-FFF2-40B4-BE49-F238E27FC236}">
                  <a16:creationId xmlns:a16="http://schemas.microsoft.com/office/drawing/2014/main" id="{68482361-FFB2-913A-D54F-9B81E982F2E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5041595" cy="495855"/>
              <a:chOff x="899645" y="0"/>
              <a:chExt cx="3570847" cy="371452"/>
            </a:xfrm>
          </p:grpSpPr>
          <p:sp>
            <p:nvSpPr>
              <p:cNvPr id="5" name="矩形 12">
                <a:extLst>
                  <a:ext uri="{FF2B5EF4-FFF2-40B4-BE49-F238E27FC236}">
                    <a16:creationId xmlns:a16="http://schemas.microsoft.com/office/drawing/2014/main" id="{4FEE211B-0411-C1B0-6219-FE4F5CFAC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3570847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9" name="矩形 13">
                <a:extLst>
                  <a:ext uri="{FF2B5EF4-FFF2-40B4-BE49-F238E27FC236}">
                    <a16:creationId xmlns:a16="http://schemas.microsoft.com/office/drawing/2014/main" id="{3398190F-7972-8D82-9D48-AA8764113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等腰三角形 14">
                <a:extLst>
                  <a:ext uri="{FF2B5EF4-FFF2-40B4-BE49-F238E27FC236}">
                    <a16:creationId xmlns:a16="http://schemas.microsoft.com/office/drawing/2014/main" id="{82244DE4-9F04-86B2-3E13-2A1E195BB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22658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4A8DBB0-EED0-DBB9-5E2A-66C09B7C5F3E}"/>
                </a:ext>
              </a:extLst>
            </p:cNvPr>
            <p:cNvSpPr/>
            <p:nvPr/>
          </p:nvSpPr>
          <p:spPr>
            <a:xfrm>
              <a:off x="753668" y="1520912"/>
              <a:ext cx="16237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6: SAT</a:t>
              </a:r>
            </a:p>
          </p:txBody>
        </p:sp>
      </p:grpSp>
      <p:graphicFrame>
        <p:nvGraphicFramePr>
          <p:cNvPr id="50" name="表格 12">
            <a:extLst>
              <a:ext uri="{FF2B5EF4-FFF2-40B4-BE49-F238E27FC236}">
                <a16:creationId xmlns:a16="http://schemas.microsoft.com/office/drawing/2014/main" id="{E9CF2CED-B9FB-8169-8706-E2448A7F2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00462"/>
              </p:ext>
            </p:extLst>
          </p:nvPr>
        </p:nvGraphicFramePr>
        <p:xfrm>
          <a:off x="1473084" y="2984044"/>
          <a:ext cx="36746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671">
                  <a:extLst>
                    <a:ext uri="{9D8B030D-6E8A-4147-A177-3AD203B41FA5}">
                      <a16:colId xmlns:a16="http://schemas.microsoft.com/office/drawing/2014/main" val="3689965989"/>
                    </a:ext>
                  </a:extLst>
                </a:gridCol>
                <a:gridCol w="918671">
                  <a:extLst>
                    <a:ext uri="{9D8B030D-6E8A-4147-A177-3AD203B41FA5}">
                      <a16:colId xmlns:a16="http://schemas.microsoft.com/office/drawing/2014/main" val="1854220963"/>
                    </a:ext>
                  </a:extLst>
                </a:gridCol>
                <a:gridCol w="918671">
                  <a:extLst>
                    <a:ext uri="{9D8B030D-6E8A-4147-A177-3AD203B41FA5}">
                      <a16:colId xmlns:a16="http://schemas.microsoft.com/office/drawing/2014/main" val="2839655542"/>
                    </a:ext>
                  </a:extLst>
                </a:gridCol>
                <a:gridCol w="918671">
                  <a:extLst>
                    <a:ext uri="{9D8B030D-6E8A-4147-A177-3AD203B41FA5}">
                      <a16:colId xmlns:a16="http://schemas.microsoft.com/office/drawing/2014/main" val="1345478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15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77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82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667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22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3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65603"/>
                  </a:ext>
                </a:extLst>
              </a:tr>
            </a:tbl>
          </a:graphicData>
        </a:graphic>
      </p:graphicFrame>
      <p:grpSp>
        <p:nvGrpSpPr>
          <p:cNvPr id="51" name="组合 50">
            <a:extLst>
              <a:ext uri="{FF2B5EF4-FFF2-40B4-BE49-F238E27FC236}">
                <a16:creationId xmlns:a16="http://schemas.microsoft.com/office/drawing/2014/main" id="{A0AE7968-69B4-A645-CAFC-FE7D4D68CB5C}"/>
              </a:ext>
            </a:extLst>
          </p:cNvPr>
          <p:cNvGrpSpPr/>
          <p:nvPr/>
        </p:nvGrpSpPr>
        <p:grpSpPr>
          <a:xfrm>
            <a:off x="1407618" y="2315901"/>
            <a:ext cx="3721099" cy="383432"/>
            <a:chOff x="1540968" y="1532153"/>
            <a:chExt cx="3721099" cy="383432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565AB1AC-742D-893E-6762-A04FCEC73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968" y="1532153"/>
              <a:ext cx="3721099" cy="383432"/>
            </a:xfrm>
            <a:prstGeom prst="rect">
              <a:avLst/>
            </a:prstGeom>
          </p:spPr>
        </p:pic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7375D9E-A581-C25C-2D79-30E7140F1B53}"/>
                </a:ext>
              </a:extLst>
            </p:cNvPr>
            <p:cNvCxnSpPr>
              <a:cxnSpLocks/>
            </p:cNvCxnSpPr>
            <p:nvPr/>
          </p:nvCxnSpPr>
          <p:spPr>
            <a:xfrm>
              <a:off x="1723572" y="1915585"/>
              <a:ext cx="1210128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9939289-0515-B77D-C1B1-64794EA16B2B}"/>
                </a:ext>
              </a:extLst>
            </p:cNvPr>
            <p:cNvCxnSpPr>
              <a:cxnSpLocks/>
            </p:cNvCxnSpPr>
            <p:nvPr/>
          </p:nvCxnSpPr>
          <p:spPr>
            <a:xfrm>
              <a:off x="3663950" y="1915585"/>
              <a:ext cx="680649" cy="0"/>
            </a:xfrm>
            <a:prstGeom prst="line">
              <a:avLst/>
            </a:prstGeom>
            <a:ln w="1905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3A4B527F-8C9A-073F-D9D0-6179863CBBAE}"/>
                </a:ext>
              </a:extLst>
            </p:cNvPr>
            <p:cNvCxnSpPr>
              <a:cxnSpLocks/>
            </p:cNvCxnSpPr>
            <p:nvPr/>
          </p:nvCxnSpPr>
          <p:spPr>
            <a:xfrm>
              <a:off x="4933950" y="1915585"/>
              <a:ext cx="315417" cy="0"/>
            </a:xfrm>
            <a:prstGeom prst="line">
              <a:avLst/>
            </a:prstGeom>
            <a:ln w="19050">
              <a:solidFill>
                <a:srgbClr val="99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F5EF10C0-221D-DAAF-AF55-433D4119E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465" y="871506"/>
            <a:ext cx="3529890" cy="51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06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013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Application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16237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6: SAT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B277380-E35C-7DD7-CE37-1E6C91EA6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068"/>
          <a:stretch/>
        </p:blipFill>
        <p:spPr>
          <a:xfrm>
            <a:off x="1717179" y="2544212"/>
            <a:ext cx="1834205" cy="38048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A9DC15-E0CB-082E-71B9-1E4DB9F91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52"/>
          <a:stretch/>
        </p:blipFill>
        <p:spPr>
          <a:xfrm>
            <a:off x="8763000" y="2544212"/>
            <a:ext cx="1375586" cy="3804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0DD208-BF50-D738-B7AB-2DD1C22841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95" r="48799"/>
          <a:stretch/>
        </p:blipFill>
        <p:spPr>
          <a:xfrm>
            <a:off x="4083051" y="2544212"/>
            <a:ext cx="1422095" cy="38048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2896F9-FFAF-B904-84C0-AC3EDCD0D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18" r="23681"/>
          <a:stretch/>
        </p:blipFill>
        <p:spPr>
          <a:xfrm>
            <a:off x="6036813" y="2544212"/>
            <a:ext cx="1485428" cy="380489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1FBEAB-A9EF-D9E5-154C-6732CBAB186D}"/>
              </a:ext>
            </a:extLst>
          </p:cNvPr>
          <p:cNvGrpSpPr/>
          <p:nvPr/>
        </p:nvGrpSpPr>
        <p:grpSpPr>
          <a:xfrm>
            <a:off x="1292917" y="2497443"/>
            <a:ext cx="774412" cy="3452189"/>
            <a:chOff x="924617" y="1877285"/>
            <a:chExt cx="774412" cy="345218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695BB23-394E-E18E-0A98-026DA5E7062D}"/>
                </a:ext>
              </a:extLst>
            </p:cNvPr>
            <p:cNvSpPr txBox="1"/>
            <p:nvPr/>
          </p:nvSpPr>
          <p:spPr>
            <a:xfrm>
              <a:off x="1010507" y="1877285"/>
              <a:ext cx="473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D5DFEB-41DF-2059-D409-2F767CC88B5B}"/>
                </a:ext>
              </a:extLst>
            </p:cNvPr>
            <p:cNvSpPr txBox="1"/>
            <p:nvPr/>
          </p:nvSpPr>
          <p:spPr>
            <a:xfrm>
              <a:off x="1010507" y="2289784"/>
              <a:ext cx="473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37C1A86-AF8D-0FC7-F537-1BA3A26124A8}"/>
                </a:ext>
              </a:extLst>
            </p:cNvPr>
            <p:cNvSpPr txBox="1"/>
            <p:nvPr/>
          </p:nvSpPr>
          <p:spPr>
            <a:xfrm>
              <a:off x="1010507" y="2725659"/>
              <a:ext cx="473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508182-6D80-7D55-E98E-F78B070F22E4}"/>
                </a:ext>
              </a:extLst>
            </p:cNvPr>
            <p:cNvSpPr txBox="1"/>
            <p:nvPr/>
          </p:nvSpPr>
          <p:spPr>
            <a:xfrm>
              <a:off x="1010507" y="3194265"/>
              <a:ext cx="473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2DB7E5-C04D-AC70-304C-04A514944F8F}"/>
                </a:ext>
              </a:extLst>
            </p:cNvPr>
            <p:cNvSpPr txBox="1"/>
            <p:nvPr/>
          </p:nvSpPr>
          <p:spPr>
            <a:xfrm>
              <a:off x="972407" y="3658189"/>
              <a:ext cx="473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0FE7987-482A-6AC8-414B-AD8CB87013DF}"/>
                </a:ext>
              </a:extLst>
            </p:cNvPr>
            <p:cNvSpPr txBox="1"/>
            <p:nvPr/>
          </p:nvSpPr>
          <p:spPr>
            <a:xfrm>
              <a:off x="972407" y="4074290"/>
              <a:ext cx="473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F8BAB51-30DF-B334-BB1A-E5F71A09250F}"/>
                </a:ext>
              </a:extLst>
            </p:cNvPr>
            <p:cNvSpPr txBox="1"/>
            <p:nvPr/>
          </p:nvSpPr>
          <p:spPr>
            <a:xfrm>
              <a:off x="972407" y="4510913"/>
              <a:ext cx="473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BA963F4-118A-0C66-99B5-429D4C92F2C7}"/>
                </a:ext>
              </a:extLst>
            </p:cNvPr>
            <p:cNvSpPr txBox="1"/>
            <p:nvPr/>
          </p:nvSpPr>
          <p:spPr>
            <a:xfrm>
              <a:off x="924617" y="4960142"/>
              <a:ext cx="774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SAT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389AD0-D749-987E-5401-6089D018A9BF}"/>
              </a:ext>
            </a:extLst>
          </p:cNvPr>
          <p:cNvGrpSpPr/>
          <p:nvPr/>
        </p:nvGrpSpPr>
        <p:grpSpPr>
          <a:xfrm>
            <a:off x="1775918" y="1909570"/>
            <a:ext cx="3721099" cy="383432"/>
            <a:chOff x="1540968" y="1532153"/>
            <a:chExt cx="3721099" cy="38343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B4296E2-D568-D182-7D1A-84B806764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968" y="1532153"/>
              <a:ext cx="3721099" cy="383432"/>
            </a:xfrm>
            <a:prstGeom prst="rect">
              <a:avLst/>
            </a:prstGeom>
          </p:spPr>
        </p:pic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EC84A3FB-9BDD-1A56-FA73-A1C164CCCA73}"/>
                </a:ext>
              </a:extLst>
            </p:cNvPr>
            <p:cNvCxnSpPr>
              <a:cxnSpLocks/>
            </p:cNvCxnSpPr>
            <p:nvPr/>
          </p:nvCxnSpPr>
          <p:spPr>
            <a:xfrm>
              <a:off x="1723572" y="1915585"/>
              <a:ext cx="1210128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D7C0EC5-2100-8DE0-4D1F-40CB33E296A4}"/>
                </a:ext>
              </a:extLst>
            </p:cNvPr>
            <p:cNvCxnSpPr>
              <a:cxnSpLocks/>
            </p:cNvCxnSpPr>
            <p:nvPr/>
          </p:nvCxnSpPr>
          <p:spPr>
            <a:xfrm>
              <a:off x="3663950" y="1915585"/>
              <a:ext cx="680649" cy="0"/>
            </a:xfrm>
            <a:prstGeom prst="line">
              <a:avLst/>
            </a:prstGeom>
            <a:ln w="1905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6977A72-5E81-7A15-B552-D37016478212}"/>
                </a:ext>
              </a:extLst>
            </p:cNvPr>
            <p:cNvCxnSpPr>
              <a:cxnSpLocks/>
            </p:cNvCxnSpPr>
            <p:nvPr/>
          </p:nvCxnSpPr>
          <p:spPr>
            <a:xfrm>
              <a:off x="4933950" y="1915585"/>
              <a:ext cx="315417" cy="0"/>
            </a:xfrm>
            <a:prstGeom prst="line">
              <a:avLst/>
            </a:prstGeom>
            <a:ln w="19050">
              <a:solidFill>
                <a:srgbClr val="99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A7D8B541-5B71-6597-5598-02591DB59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519" y="1941469"/>
            <a:ext cx="1661782" cy="352720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0A47F17-9222-7E0B-59C5-9707902D4586}"/>
              </a:ext>
            </a:extLst>
          </p:cNvPr>
          <p:cNvCxnSpPr>
            <a:cxnSpLocks/>
          </p:cNvCxnSpPr>
          <p:nvPr/>
        </p:nvCxnSpPr>
        <p:spPr>
          <a:xfrm>
            <a:off x="1210367" y="4238671"/>
            <a:ext cx="931158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C273924-1108-2079-3A26-163640C42C7B}"/>
              </a:ext>
            </a:extLst>
          </p:cNvPr>
          <p:cNvCxnSpPr>
            <a:cxnSpLocks/>
          </p:cNvCxnSpPr>
          <p:nvPr/>
        </p:nvCxnSpPr>
        <p:spPr>
          <a:xfrm>
            <a:off x="1210367" y="5563903"/>
            <a:ext cx="931158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48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013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Application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16237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6: SAT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7FD6795-40F0-37F1-47B3-72132A417F00}"/>
              </a:ext>
            </a:extLst>
          </p:cNvPr>
          <p:cNvGrpSpPr/>
          <p:nvPr/>
        </p:nvGrpSpPr>
        <p:grpSpPr>
          <a:xfrm>
            <a:off x="715134" y="2369666"/>
            <a:ext cx="10431531" cy="3384219"/>
            <a:chOff x="154087" y="1486406"/>
            <a:chExt cx="10393405" cy="337185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E4D38BE-8796-364D-AF7B-BC9BD7661687}"/>
                </a:ext>
              </a:extLst>
            </p:cNvPr>
            <p:cNvSpPr txBox="1"/>
            <p:nvPr/>
          </p:nvSpPr>
          <p:spPr>
            <a:xfrm>
              <a:off x="395489" y="2301326"/>
              <a:ext cx="5614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Example: SAT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6BD4992-9CFD-9234-5B71-4B4481FB5461}"/>
                </a:ext>
              </a:extLst>
            </p:cNvPr>
            <p:cNvGrpSpPr/>
            <p:nvPr/>
          </p:nvGrpSpPr>
          <p:grpSpPr>
            <a:xfrm>
              <a:off x="1226818" y="2921868"/>
              <a:ext cx="3721099" cy="383432"/>
              <a:chOff x="1540968" y="1532153"/>
              <a:chExt cx="3721099" cy="38343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E40BCED-7D43-D00C-26AA-859EA7866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968" y="1532153"/>
                <a:ext cx="3721099" cy="383432"/>
              </a:xfrm>
              <a:prstGeom prst="rect">
                <a:avLst/>
              </a:prstGeom>
            </p:spPr>
          </p:pic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EB5FA173-AC63-6983-70DA-2E20B93BB7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572" y="1915585"/>
                <a:ext cx="1210128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458A1841-F4A3-2BCF-391D-22918345A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3950" y="1915585"/>
                <a:ext cx="680649" cy="0"/>
              </a:xfrm>
              <a:prstGeom prst="line">
                <a:avLst/>
              </a:prstGeom>
              <a:ln w="19050">
                <a:solidFill>
                  <a:srgbClr val="FF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DA64602-7762-562D-7AAE-48D16CF24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950" y="1915585"/>
                <a:ext cx="315417" cy="0"/>
              </a:xfrm>
              <a:prstGeom prst="line">
                <a:avLst/>
              </a:prstGeom>
              <a:ln w="19050">
                <a:solidFill>
                  <a:srgbClr val="99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6E3EFC3-E364-813D-A9DF-128F2FAFD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0833"/>
            <a:stretch/>
          </p:blipFill>
          <p:spPr>
            <a:xfrm>
              <a:off x="154087" y="1486406"/>
              <a:ext cx="9562259" cy="33718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233AF4A-3F0F-048D-7E6E-546B8F970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66" t="52830" r="84974"/>
            <a:stretch/>
          </p:blipFill>
          <p:spPr>
            <a:xfrm>
              <a:off x="9556892" y="1527864"/>
              <a:ext cx="990600" cy="3234940"/>
            </a:xfrm>
            <a:prstGeom prst="rect">
              <a:avLst/>
            </a:prstGeom>
          </p:spPr>
        </p:pic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FC3512C9-DB1F-6EF1-4DA5-F12EAE3BF022}"/>
              </a:ext>
            </a:extLst>
          </p:cNvPr>
          <p:cNvSpPr/>
          <p:nvPr/>
        </p:nvSpPr>
        <p:spPr>
          <a:xfrm>
            <a:off x="1297509" y="3887060"/>
            <a:ext cx="3734749" cy="1108166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7CC6BAE-B086-42B9-9AD0-06366CBCB11F}"/>
              </a:ext>
            </a:extLst>
          </p:cNvPr>
          <p:cNvSpPr/>
          <p:nvPr/>
        </p:nvSpPr>
        <p:spPr>
          <a:xfrm>
            <a:off x="6994818" y="3887060"/>
            <a:ext cx="3734749" cy="1108166"/>
          </a:xfrm>
          <a:prstGeom prst="rect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2981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013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Application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3281303" cy="495855"/>
            <a:chOff x="609083" y="1514469"/>
            <a:chExt cx="3281303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3281303" cy="495855"/>
              <a:chOff x="899645" y="0"/>
              <a:chExt cx="2324072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2324072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11720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16237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6: SAT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8CA4962-2CD2-DC45-5053-B7DFF7E8D9AC}"/>
              </a:ext>
            </a:extLst>
          </p:cNvPr>
          <p:cNvSpPr txBox="1"/>
          <p:nvPr/>
        </p:nvSpPr>
        <p:spPr>
          <a:xfrm>
            <a:off x="951339" y="2790086"/>
            <a:ext cx="34369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</a:p>
          <a:p>
            <a:pPr marL="342900" indent="-342900">
              <a:buAutoNum type="arabicPeriod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 Grover(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Youne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 iteration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2.1 Apply </a:t>
            </a:r>
            <a:r>
              <a:rPr lang="en-US" altLang="zh-CN" b="1" dirty="0">
                <a:solidFill>
                  <a:srgbClr val="FF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2.2 Apply (Partial) </a:t>
            </a:r>
            <a:r>
              <a:rPr lang="en-US" altLang="zh-CN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Diffuser</a:t>
            </a:r>
          </a:p>
          <a:p>
            <a:pPr marL="285750" indent="-285750">
              <a:buFontTx/>
              <a:buChar char="-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3. Measurement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EC9E98-1E08-8146-64B9-8360E418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50" y="1306883"/>
            <a:ext cx="7285333" cy="527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08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013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Application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3835096" cy="495855"/>
            <a:chOff x="609083" y="1514469"/>
            <a:chExt cx="3835096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3835096" cy="495855"/>
              <a:chOff x="899645" y="0"/>
              <a:chExt cx="2716311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2716311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355079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16237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6: SAT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E1E25C8-3447-AB2E-0EBE-2FACE08BFC48}"/>
              </a:ext>
            </a:extLst>
          </p:cNvPr>
          <p:cNvGrpSpPr/>
          <p:nvPr/>
        </p:nvGrpSpPr>
        <p:grpSpPr>
          <a:xfrm>
            <a:off x="829768" y="2254612"/>
            <a:ext cx="3721099" cy="383432"/>
            <a:chOff x="1540968" y="1532153"/>
            <a:chExt cx="3721099" cy="38343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5785BC8-7AB3-EF0F-00CC-02AD10592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968" y="1532153"/>
              <a:ext cx="3721099" cy="383432"/>
            </a:xfrm>
            <a:prstGeom prst="rect">
              <a:avLst/>
            </a:prstGeom>
          </p:spPr>
        </p:pic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FDF2074-BAE2-10E4-AD4C-053599398451}"/>
                </a:ext>
              </a:extLst>
            </p:cNvPr>
            <p:cNvCxnSpPr>
              <a:cxnSpLocks/>
            </p:cNvCxnSpPr>
            <p:nvPr/>
          </p:nvCxnSpPr>
          <p:spPr>
            <a:xfrm>
              <a:off x="1723572" y="1915585"/>
              <a:ext cx="1210128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A2B325A-D38E-17F0-A3F1-C0A1FAC335CB}"/>
                </a:ext>
              </a:extLst>
            </p:cNvPr>
            <p:cNvCxnSpPr>
              <a:cxnSpLocks/>
            </p:cNvCxnSpPr>
            <p:nvPr/>
          </p:nvCxnSpPr>
          <p:spPr>
            <a:xfrm>
              <a:off x="3663950" y="1915585"/>
              <a:ext cx="680649" cy="0"/>
            </a:xfrm>
            <a:prstGeom prst="line">
              <a:avLst/>
            </a:prstGeom>
            <a:ln w="1905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C667B59-FB82-0435-8E2B-D4A8BB318769}"/>
                </a:ext>
              </a:extLst>
            </p:cNvPr>
            <p:cNvCxnSpPr>
              <a:cxnSpLocks/>
            </p:cNvCxnSpPr>
            <p:nvPr/>
          </p:nvCxnSpPr>
          <p:spPr>
            <a:xfrm>
              <a:off x="4933950" y="1915585"/>
              <a:ext cx="315417" cy="0"/>
            </a:xfrm>
            <a:prstGeom prst="line">
              <a:avLst/>
            </a:prstGeom>
            <a:ln w="19050">
              <a:solidFill>
                <a:srgbClr val="99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0BC7D2-792D-DFEB-73E6-73BA1AFD6779}"/>
              </a:ext>
            </a:extLst>
          </p:cNvPr>
          <p:cNvGrpSpPr/>
          <p:nvPr/>
        </p:nvGrpSpPr>
        <p:grpSpPr>
          <a:xfrm>
            <a:off x="1595301" y="3295380"/>
            <a:ext cx="2448198" cy="2461276"/>
            <a:chOff x="1057726" y="2472526"/>
            <a:chExt cx="2448198" cy="246127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47AD2EC-3331-F768-E03E-F968E25B0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710" r="-1" b="52382"/>
            <a:stretch/>
          </p:blipFill>
          <p:spPr>
            <a:xfrm>
              <a:off x="1695450" y="2472526"/>
              <a:ext cx="1810474" cy="243563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0EC1FB8-4E06-E3E2-D679-D6EFF336A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7726" y="2513420"/>
              <a:ext cx="698499" cy="2420382"/>
            </a:xfrm>
            <a:prstGeom prst="rect">
              <a:avLst/>
            </a:prstGeom>
          </p:spPr>
        </p:pic>
      </p:grp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E0C2E7C-62A8-25A4-22F3-049247F102C9}"/>
              </a:ext>
            </a:extLst>
          </p:cNvPr>
          <p:cNvCxnSpPr>
            <a:cxnSpLocks/>
          </p:cNvCxnSpPr>
          <p:nvPr/>
        </p:nvCxnSpPr>
        <p:spPr>
          <a:xfrm flipV="1">
            <a:off x="1310183" y="3428754"/>
            <a:ext cx="0" cy="23022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B55A54F5-78FA-DCFF-BA09-00E603E39C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8" b="-457"/>
          <a:stretch/>
        </p:blipFill>
        <p:spPr>
          <a:xfrm>
            <a:off x="5281117" y="1306239"/>
            <a:ext cx="6115050" cy="25872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9BB83B4-34C4-BA25-D1A6-A4AB4A658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1117" y="3996003"/>
            <a:ext cx="6115050" cy="25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8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2013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Application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8E9EA-1529-A7E1-8493-7314B9527399}"/>
              </a:ext>
            </a:extLst>
          </p:cNvPr>
          <p:cNvGrpSpPr/>
          <p:nvPr/>
        </p:nvGrpSpPr>
        <p:grpSpPr>
          <a:xfrm>
            <a:off x="806754" y="1356069"/>
            <a:ext cx="10337497" cy="495855"/>
            <a:chOff x="609083" y="1514469"/>
            <a:chExt cx="10337497" cy="495855"/>
          </a:xfrm>
        </p:grpSpPr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340589BE-33E9-32B5-B5BD-1A00156A3C81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37497" cy="495855"/>
              <a:chOff x="899645" y="0"/>
              <a:chExt cx="7321813" cy="371452"/>
            </a:xfrm>
          </p:grpSpPr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D1C89406-F6EE-50F5-D960-8745B6C2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21813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矩形 13">
                <a:extLst>
                  <a:ext uri="{FF2B5EF4-FFF2-40B4-BE49-F238E27FC236}">
                    <a16:creationId xmlns:a16="http://schemas.microsoft.com/office/drawing/2014/main" id="{EF5A837F-0A4E-CBE4-98F0-8E47A851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等腰三角形 14">
                <a:extLst>
                  <a:ext uri="{FF2B5EF4-FFF2-40B4-BE49-F238E27FC236}">
                    <a16:creationId xmlns:a16="http://schemas.microsoft.com/office/drawing/2014/main" id="{C82B1613-C277-F766-BCBA-87B53BB2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92063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4AD189-A981-20CD-FEA2-910616454BB0}"/>
                </a:ext>
              </a:extLst>
            </p:cNvPr>
            <p:cNvSpPr/>
            <p:nvPr/>
          </p:nvSpPr>
          <p:spPr>
            <a:xfrm>
              <a:off x="753668" y="1520912"/>
              <a:ext cx="1617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Hamilton Cycle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EE67841-586D-13DC-95BA-B8738A2D3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1949438"/>
            <a:ext cx="2857500" cy="27336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D36CC6-6CA2-04A3-9C98-92540CAA700D}"/>
              </a:ext>
            </a:extLst>
          </p:cNvPr>
          <p:cNvSpPr txBox="1"/>
          <p:nvPr/>
        </p:nvSpPr>
        <p:spPr>
          <a:xfrm>
            <a:off x="3541739" y="2246833"/>
            <a:ext cx="99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 = 20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A8B44C-22F2-1243-1717-D43C67715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506" y="2489933"/>
            <a:ext cx="2456280" cy="36933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C5F69A1-C1AD-4F62-9397-7CBBC67E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06" y="3430249"/>
            <a:ext cx="4447590" cy="320443"/>
          </a:xfrm>
          <a:prstGeom prst="rect">
            <a:avLst/>
          </a:prstGeom>
        </p:spPr>
      </p:pic>
      <p:sp>
        <p:nvSpPr>
          <p:cNvPr id="19" name="箭头: 下 18">
            <a:extLst>
              <a:ext uri="{FF2B5EF4-FFF2-40B4-BE49-F238E27FC236}">
                <a16:creationId xmlns:a16="http://schemas.microsoft.com/office/drawing/2014/main" id="{47085833-E8B4-332F-D0DF-2ACD51EDDB91}"/>
              </a:ext>
            </a:extLst>
          </p:cNvPr>
          <p:cNvSpPr/>
          <p:nvPr/>
        </p:nvSpPr>
        <p:spPr>
          <a:xfrm>
            <a:off x="6387309" y="2957499"/>
            <a:ext cx="239052" cy="374515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29A3D53-6CC7-ED21-60F1-81406BBD2848}"/>
              </a:ext>
            </a:extLst>
          </p:cNvPr>
          <p:cNvGrpSpPr/>
          <p:nvPr/>
        </p:nvGrpSpPr>
        <p:grpSpPr>
          <a:xfrm>
            <a:off x="5328506" y="3825560"/>
            <a:ext cx="4297630" cy="484187"/>
            <a:chOff x="6999020" y="2869945"/>
            <a:chExt cx="4297630" cy="484187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4F1B2E0-06BE-7A74-EEC9-A1BC91BC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3150" y="2869945"/>
              <a:ext cx="1495862" cy="484187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76566BA-F970-7D3F-788C-9B43C492466B}"/>
                </a:ext>
              </a:extLst>
            </p:cNvPr>
            <p:cNvSpPr txBox="1"/>
            <p:nvPr/>
          </p:nvSpPr>
          <p:spPr>
            <a:xfrm>
              <a:off x="6999020" y="2910733"/>
              <a:ext cx="4297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Each vertex uses                              qubits      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D45E503-623F-EC0D-97EB-12F2A660A151}"/>
              </a:ext>
            </a:extLst>
          </p:cNvPr>
          <p:cNvGrpSpPr/>
          <p:nvPr/>
        </p:nvGrpSpPr>
        <p:grpSpPr>
          <a:xfrm>
            <a:off x="1604989" y="4810558"/>
            <a:ext cx="9655711" cy="1187717"/>
            <a:chOff x="709639" y="4847733"/>
            <a:chExt cx="10599102" cy="130376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D4ED778-C89B-B41B-9FD1-A2280AF4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481" y="5175047"/>
              <a:ext cx="10000260" cy="976449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B219A40-7A7D-237C-4002-94624A779F9F}"/>
                </a:ext>
              </a:extLst>
            </p:cNvPr>
            <p:cNvSpPr txBox="1"/>
            <p:nvPr/>
          </p:nvSpPr>
          <p:spPr>
            <a:xfrm>
              <a:off x="709639" y="4847733"/>
              <a:ext cx="4297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Suppose we have such a Oracle: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66AAAC4-79D7-6ECE-337C-9EF863674EC2}"/>
              </a:ext>
            </a:extLst>
          </p:cNvPr>
          <p:cNvGrpSpPr/>
          <p:nvPr/>
        </p:nvGrpSpPr>
        <p:grpSpPr>
          <a:xfrm>
            <a:off x="5520101" y="6015393"/>
            <a:ext cx="3796649" cy="484188"/>
            <a:chOff x="1870628" y="4034566"/>
            <a:chExt cx="3796649" cy="484188"/>
          </a:xfrm>
        </p:grpSpPr>
        <p:sp>
          <p:nvSpPr>
            <p:cNvPr id="28" name="箭头: 下 27">
              <a:extLst>
                <a:ext uri="{FF2B5EF4-FFF2-40B4-BE49-F238E27FC236}">
                  <a16:creationId xmlns:a16="http://schemas.microsoft.com/office/drawing/2014/main" id="{E7981844-B4E8-41A7-9856-832059940B2F}"/>
                </a:ext>
              </a:extLst>
            </p:cNvPr>
            <p:cNvSpPr/>
            <p:nvPr/>
          </p:nvSpPr>
          <p:spPr>
            <a:xfrm rot="16200000">
              <a:off x="3444229" y="4107260"/>
              <a:ext cx="291830" cy="457200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9C24684-F046-90B3-3887-8E9D9E229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0628" y="4034566"/>
              <a:ext cx="796567" cy="484188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5F94C80-69F0-AF73-ED4C-218A6CC20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9593" y="4096369"/>
              <a:ext cx="1217684" cy="422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271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FD6A05-EAAA-C87F-BD46-342B6D2041F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4E8C1129-F2AE-DF23-9B05-587620D236D5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18" name="矩形 12">
                <a:extLst>
                  <a:ext uri="{FF2B5EF4-FFF2-40B4-BE49-F238E27FC236}">
                    <a16:creationId xmlns:a16="http://schemas.microsoft.com/office/drawing/2014/main" id="{40FA3C2B-162B-26FC-91C9-2B702C51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 13">
                <a:extLst>
                  <a:ext uri="{FF2B5EF4-FFF2-40B4-BE49-F238E27FC236}">
                    <a16:creationId xmlns:a16="http://schemas.microsoft.com/office/drawing/2014/main" id="{8F44A7B3-B53B-B772-4B95-6D009657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等腰三角形 14">
                <a:extLst>
                  <a:ext uri="{FF2B5EF4-FFF2-40B4-BE49-F238E27FC236}">
                    <a16:creationId xmlns:a16="http://schemas.microsoft.com/office/drawing/2014/main" id="{B2F563E0-6DBE-9D8D-7863-2F2D35710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3EDC80-87BD-DC75-7781-63CAAC145382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3CC5DF6-CB77-80A7-9207-168D9801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25" y="2115920"/>
            <a:ext cx="4083985" cy="30770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3A0B17-361F-DE85-677C-635233043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08" y="2196101"/>
            <a:ext cx="3957241" cy="306298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C371DA6-00BC-DF7E-4753-E4AFA6A28AFE}"/>
              </a:ext>
            </a:extLst>
          </p:cNvPr>
          <p:cNvCxnSpPr>
            <a:cxnSpLocks/>
          </p:cNvCxnSpPr>
          <p:nvPr/>
        </p:nvCxnSpPr>
        <p:spPr>
          <a:xfrm>
            <a:off x="4711700" y="4059021"/>
            <a:ext cx="5495363" cy="1"/>
          </a:xfrm>
          <a:prstGeom prst="line">
            <a:avLst/>
          </a:prstGeom>
          <a:ln w="19050">
            <a:solidFill>
              <a:srgbClr val="FF5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4D4D815-6FC3-A5BC-9F6E-D61CBEAA199E}"/>
              </a:ext>
            </a:extLst>
          </p:cNvPr>
          <p:cNvSpPr txBox="1"/>
          <p:nvPr/>
        </p:nvSpPr>
        <p:spPr>
          <a:xfrm>
            <a:off x="5050635" y="5306517"/>
            <a:ext cx="23942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One Query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(Amplitude Amplification)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07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F0C313-B674-C3D2-ACCA-F7AF6FD5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25" y="1722144"/>
            <a:ext cx="3177325" cy="23939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032BBA1-E2B9-3BE1-62CB-5192F2CCBAAB}"/>
              </a:ext>
            </a:extLst>
          </p:cNvPr>
          <p:cNvSpPr/>
          <p:nvPr/>
        </p:nvSpPr>
        <p:spPr>
          <a:xfrm>
            <a:off x="1130007" y="354830"/>
            <a:ext cx="345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Grover’s algorithm</a:t>
            </a:r>
            <a:endParaRPr lang="zh-CN" altLang="en-US" sz="2400" b="1" dirty="0">
              <a:solidFill>
                <a:srgbClr val="0099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FD6A05-EAAA-C87F-BD46-342B6D2041F9}"/>
              </a:ext>
            </a:extLst>
          </p:cNvPr>
          <p:cNvGrpSpPr/>
          <p:nvPr/>
        </p:nvGrpSpPr>
        <p:grpSpPr>
          <a:xfrm>
            <a:off x="806754" y="1356069"/>
            <a:ext cx="10353246" cy="495855"/>
            <a:chOff x="609083" y="1514469"/>
            <a:chExt cx="10353246" cy="49585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4E8C1129-F2AE-DF23-9B05-587620D236D5}"/>
                </a:ext>
              </a:extLst>
            </p:cNvPr>
            <p:cNvGrpSpPr/>
            <p:nvPr/>
          </p:nvGrpSpPr>
          <p:grpSpPr bwMode="auto">
            <a:xfrm>
              <a:off x="609083" y="1514469"/>
              <a:ext cx="10353246" cy="495855"/>
              <a:chOff x="899645" y="0"/>
              <a:chExt cx="7332968" cy="371452"/>
            </a:xfrm>
          </p:grpSpPr>
          <p:sp>
            <p:nvSpPr>
              <p:cNvPr id="18" name="矩形 12">
                <a:extLst>
                  <a:ext uri="{FF2B5EF4-FFF2-40B4-BE49-F238E27FC236}">
                    <a16:creationId xmlns:a16="http://schemas.microsoft.com/office/drawing/2014/main" id="{40FA3C2B-162B-26FC-91C9-2B702C51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0"/>
                <a:ext cx="7332968" cy="30228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 13">
                <a:extLst>
                  <a:ext uri="{FF2B5EF4-FFF2-40B4-BE49-F238E27FC236}">
                    <a16:creationId xmlns:a16="http://schemas.microsoft.com/office/drawing/2014/main" id="{8F44A7B3-B53B-B772-4B95-6D0096574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45" y="25612"/>
                <a:ext cx="2324072" cy="34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等腰三角形 14">
                <a:extLst>
                  <a:ext uri="{FF2B5EF4-FFF2-40B4-BE49-F238E27FC236}">
                    <a16:creationId xmlns:a16="http://schemas.microsoft.com/office/drawing/2014/main" id="{B2F563E0-6DBE-9D8D-7863-2F2D35710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3007" y="84571"/>
                <a:ext cx="167059" cy="144016"/>
              </a:xfrm>
              <a:prstGeom prst="triangle">
                <a:avLst>
                  <a:gd name="adj" fmla="val 50000"/>
                </a:avLst>
              </a:prstGeom>
              <a:solidFill>
                <a:srgbClr val="00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3EDC80-87BD-DC75-7781-63CAAC145382}"/>
                </a:ext>
              </a:extLst>
            </p:cNvPr>
            <p:cNvSpPr/>
            <p:nvPr/>
          </p:nvSpPr>
          <p:spPr>
            <a:xfrm>
              <a:off x="753668" y="1520912"/>
              <a:ext cx="342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1: 2 qubits – find 3(|11&gt;)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8203011-B4D4-2C87-EF36-D21BE892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509" y="1802325"/>
            <a:ext cx="3078718" cy="2382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9A4484-533A-CE7D-37D3-AD2CEAAB44FD}"/>
              </a:ext>
            </a:extLst>
          </p:cNvPr>
          <p:cNvSpPr txBox="1"/>
          <p:nvPr/>
        </p:nvSpPr>
        <p:spPr>
          <a:xfrm>
            <a:off x="2064161" y="5508367"/>
            <a:ext cx="22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 Oracle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936AA2-2090-72F7-D528-772BD141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931" y="3691755"/>
            <a:ext cx="2895600" cy="277194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EA2B324-9F6E-EFE8-2A18-898B53DE437B}"/>
              </a:ext>
            </a:extLst>
          </p:cNvPr>
          <p:cNvCxnSpPr/>
          <p:nvPr/>
        </p:nvCxnSpPr>
        <p:spPr>
          <a:xfrm>
            <a:off x="4375150" y="3556558"/>
            <a:ext cx="3575050" cy="0"/>
          </a:xfrm>
          <a:prstGeom prst="line">
            <a:avLst/>
          </a:prstGeom>
          <a:ln w="19050">
            <a:solidFill>
              <a:srgbClr val="FF5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5C1173A-41D9-D97F-164E-681D0C2113C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60700" y="4173167"/>
            <a:ext cx="1603231" cy="90456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97D9E8D-8036-6FB0-7C72-EAF95DD9D47C}"/>
              </a:ext>
            </a:extLst>
          </p:cNvPr>
          <p:cNvCxnSpPr>
            <a:cxnSpLocks/>
            <a:stCxn id="9" idx="3"/>
            <a:endCxn id="3" idx="2"/>
          </p:cNvCxnSpPr>
          <p:nvPr/>
        </p:nvCxnSpPr>
        <p:spPr>
          <a:xfrm flipV="1">
            <a:off x="7559531" y="4185319"/>
            <a:ext cx="1865337" cy="89240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522A850-DC41-7513-12FD-A3211D3076C8}"/>
              </a:ext>
            </a:extLst>
          </p:cNvPr>
          <p:cNvSpPr txBox="1"/>
          <p:nvPr/>
        </p:nvSpPr>
        <p:spPr>
          <a:xfrm>
            <a:off x="8283060" y="5508367"/>
            <a:ext cx="22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Amplitude adjustment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75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4061</TotalTime>
  <Words>4031</Words>
  <Application>Microsoft Office PowerPoint</Application>
  <PresentationFormat>宽屏</PresentationFormat>
  <Paragraphs>532</Paragraphs>
  <Slides>79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6" baseType="lpstr">
      <vt:lpstr>等线</vt:lpstr>
      <vt:lpstr>等线 Light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Shepherd.</dc:creator>
  <cp:lastModifiedBy>L Shepherd.</cp:lastModifiedBy>
  <cp:revision>1448</cp:revision>
  <dcterms:created xsi:type="dcterms:W3CDTF">2022-10-18T11:12:30Z</dcterms:created>
  <dcterms:modified xsi:type="dcterms:W3CDTF">2022-10-27T03:21:56Z</dcterms:modified>
</cp:coreProperties>
</file>